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7" r:id="rId1"/>
  </p:sldMasterIdLst>
  <p:notesMasterIdLst>
    <p:notesMasterId r:id="rId27"/>
  </p:notesMasterIdLst>
  <p:handoutMasterIdLst>
    <p:handoutMasterId r:id="rId28"/>
  </p:handoutMasterIdLst>
  <p:sldIdLst>
    <p:sldId id="305" r:id="rId2"/>
    <p:sldId id="320" r:id="rId3"/>
    <p:sldId id="342" r:id="rId4"/>
    <p:sldId id="372" r:id="rId5"/>
    <p:sldId id="370" r:id="rId6"/>
    <p:sldId id="348" r:id="rId7"/>
    <p:sldId id="352" r:id="rId8"/>
    <p:sldId id="354" r:id="rId9"/>
    <p:sldId id="374" r:id="rId10"/>
    <p:sldId id="353" r:id="rId11"/>
    <p:sldId id="355" r:id="rId12"/>
    <p:sldId id="360" r:id="rId13"/>
    <p:sldId id="356" r:id="rId14"/>
    <p:sldId id="371" r:id="rId15"/>
    <p:sldId id="358" r:id="rId16"/>
    <p:sldId id="359" r:id="rId17"/>
    <p:sldId id="361" r:id="rId18"/>
    <p:sldId id="362" r:id="rId19"/>
    <p:sldId id="363" r:id="rId20"/>
    <p:sldId id="364" r:id="rId21"/>
    <p:sldId id="365" r:id="rId22"/>
    <p:sldId id="366" r:id="rId23"/>
    <p:sldId id="367" r:id="rId24"/>
    <p:sldId id="373" r:id="rId25"/>
    <p:sldId id="287" r:id="rId26"/>
  </p:sldIdLst>
  <p:sldSz cx="12192000" cy="6858000"/>
  <p:notesSz cx="6794500" cy="9906000"/>
  <p:custDataLst>
    <p:tags r:id="rId29"/>
  </p:custDataLst>
  <p:defaultTextStyle>
    <a:defPPr>
      <a:defRPr lang="sv-SE"/>
    </a:defPPr>
    <a:lvl1pPr algn="l" rtl="0" fontAlgn="base">
      <a:spcBef>
        <a:spcPct val="0"/>
      </a:spcBef>
      <a:spcAft>
        <a:spcPct val="0"/>
      </a:spcAft>
      <a:defRPr kern="1200">
        <a:solidFill>
          <a:schemeClr val="tx1"/>
        </a:solidFill>
        <a:latin typeface="Arial" pitchFamily="34" charset="0"/>
        <a:ea typeface="+mn-ea"/>
        <a:cs typeface="Arial" charset="0"/>
      </a:defRPr>
    </a:lvl1pPr>
    <a:lvl2pPr marL="609585" algn="l" rtl="0" fontAlgn="base">
      <a:spcBef>
        <a:spcPct val="0"/>
      </a:spcBef>
      <a:spcAft>
        <a:spcPct val="0"/>
      </a:spcAft>
      <a:defRPr kern="1200">
        <a:solidFill>
          <a:schemeClr val="tx1"/>
        </a:solidFill>
        <a:latin typeface="Arial" pitchFamily="34" charset="0"/>
        <a:ea typeface="+mn-ea"/>
        <a:cs typeface="Arial" charset="0"/>
      </a:defRPr>
    </a:lvl2pPr>
    <a:lvl3pPr marL="1219170" algn="l" rtl="0" fontAlgn="base">
      <a:spcBef>
        <a:spcPct val="0"/>
      </a:spcBef>
      <a:spcAft>
        <a:spcPct val="0"/>
      </a:spcAft>
      <a:defRPr kern="1200">
        <a:solidFill>
          <a:schemeClr val="tx1"/>
        </a:solidFill>
        <a:latin typeface="Arial" pitchFamily="34" charset="0"/>
        <a:ea typeface="+mn-ea"/>
        <a:cs typeface="Arial" charset="0"/>
      </a:defRPr>
    </a:lvl3pPr>
    <a:lvl4pPr marL="1828754" algn="l" rtl="0" fontAlgn="base">
      <a:spcBef>
        <a:spcPct val="0"/>
      </a:spcBef>
      <a:spcAft>
        <a:spcPct val="0"/>
      </a:spcAft>
      <a:defRPr kern="1200">
        <a:solidFill>
          <a:schemeClr val="tx1"/>
        </a:solidFill>
        <a:latin typeface="Arial" pitchFamily="34" charset="0"/>
        <a:ea typeface="+mn-ea"/>
        <a:cs typeface="Arial" charset="0"/>
      </a:defRPr>
    </a:lvl4pPr>
    <a:lvl5pPr marL="2438339" algn="l" rtl="0" fontAlgn="base">
      <a:spcBef>
        <a:spcPct val="0"/>
      </a:spcBef>
      <a:spcAft>
        <a:spcPct val="0"/>
      </a:spcAft>
      <a:defRPr kern="1200">
        <a:solidFill>
          <a:schemeClr val="tx1"/>
        </a:solidFill>
        <a:latin typeface="Arial" pitchFamily="34" charset="0"/>
        <a:ea typeface="+mn-ea"/>
        <a:cs typeface="Arial" charset="0"/>
      </a:defRPr>
    </a:lvl5pPr>
    <a:lvl6pPr marL="3047924" algn="l" defTabSz="1219170" rtl="0" eaLnBrk="1" latinLnBrk="0" hangingPunct="1">
      <a:defRPr kern="1200">
        <a:solidFill>
          <a:schemeClr val="tx1"/>
        </a:solidFill>
        <a:latin typeface="Arial" pitchFamily="34" charset="0"/>
        <a:ea typeface="+mn-ea"/>
        <a:cs typeface="Arial" charset="0"/>
      </a:defRPr>
    </a:lvl6pPr>
    <a:lvl7pPr marL="3657509" algn="l" defTabSz="1219170" rtl="0" eaLnBrk="1" latinLnBrk="0" hangingPunct="1">
      <a:defRPr kern="1200">
        <a:solidFill>
          <a:schemeClr val="tx1"/>
        </a:solidFill>
        <a:latin typeface="Arial" pitchFamily="34" charset="0"/>
        <a:ea typeface="+mn-ea"/>
        <a:cs typeface="Arial" charset="0"/>
      </a:defRPr>
    </a:lvl7pPr>
    <a:lvl8pPr marL="4267093" algn="l" defTabSz="1219170" rtl="0" eaLnBrk="1" latinLnBrk="0" hangingPunct="1">
      <a:defRPr kern="1200">
        <a:solidFill>
          <a:schemeClr val="tx1"/>
        </a:solidFill>
        <a:latin typeface="Arial" pitchFamily="34" charset="0"/>
        <a:ea typeface="+mn-ea"/>
        <a:cs typeface="Arial" charset="0"/>
      </a:defRPr>
    </a:lvl8pPr>
    <a:lvl9pPr marL="4876678" algn="l" defTabSz="1219170" rtl="0" eaLnBrk="1" latinLnBrk="0" hangingPunct="1">
      <a:defRPr kern="1200">
        <a:solidFill>
          <a:schemeClr val="tx1"/>
        </a:solidFill>
        <a:latin typeface="Arial" pitchFamily="34" charset="0"/>
        <a:ea typeface="+mn-ea"/>
        <a:cs typeface="Arial" charset="0"/>
      </a:defRPr>
    </a:lvl9pPr>
  </p:defaultTextStyle>
  <p:extLst>
    <p:ext uri="{EFAFB233-063F-42B5-8137-9DF3F51BA10A}">
      <p15:sldGuideLst xmlns:p15="http://schemas.microsoft.com/office/powerpoint/2012/main">
        <p15:guide id="1" pos="506" userDrawn="1">
          <p15:clr>
            <a:srgbClr val="A4A3A4"/>
          </p15:clr>
        </p15:guide>
        <p15:guide id="2" pos="6199" userDrawn="1">
          <p15:clr>
            <a:srgbClr val="A4A3A4"/>
          </p15:clr>
        </p15:guide>
        <p15:guide id="3" orient="horz" pos="1344"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5220" autoAdjust="0"/>
  </p:normalViewPr>
  <p:slideViewPr>
    <p:cSldViewPr snapToGrid="0" showGuides="1">
      <p:cViewPr varScale="1">
        <p:scale>
          <a:sx n="74" d="100"/>
          <a:sy n="74" d="100"/>
        </p:scale>
        <p:origin x="1378" y="72"/>
      </p:cViewPr>
      <p:guideLst>
        <p:guide pos="506"/>
        <p:guide pos="6199"/>
        <p:guide orient="horz" pos="1344"/>
      </p:guideLst>
    </p:cSldViewPr>
  </p:slideViewPr>
  <p:outlineViewPr>
    <p:cViewPr>
      <p:scale>
        <a:sx n="33" d="100"/>
        <a:sy n="33" d="100"/>
      </p:scale>
      <p:origin x="0" y="-3432"/>
    </p:cViewPr>
  </p:outlineViewPr>
  <p:notesTextViewPr>
    <p:cViewPr>
      <p:scale>
        <a:sx n="1" d="1"/>
        <a:sy n="1" d="1"/>
      </p:scale>
      <p:origin x="0" y="0"/>
    </p:cViewPr>
  </p:notesTextViewPr>
  <p:sorterViewPr>
    <p:cViewPr varScale="1">
      <p:scale>
        <a:sx n="1" d="1"/>
        <a:sy n="1" d="1"/>
      </p:scale>
      <p:origin x="0" y="-442"/>
    </p:cViewPr>
  </p:sorterViewPr>
  <p:notesViewPr>
    <p:cSldViewPr snapToGrid="0">
      <p:cViewPr varScale="1">
        <p:scale>
          <a:sx n="86" d="100"/>
          <a:sy n="86" d="100"/>
        </p:scale>
        <p:origin x="2682" y="90"/>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2" y="9409114"/>
            <a:ext cx="2944813" cy="495300"/>
          </a:xfrm>
          <a:prstGeom prst="rect">
            <a:avLst/>
          </a:prstGeom>
        </p:spPr>
        <p:txBody>
          <a:bodyPr vert="horz" lIns="242777" tIns="45681" rIns="91361" bIns="45681"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48102" y="9409114"/>
            <a:ext cx="2944813" cy="495300"/>
          </a:xfrm>
          <a:prstGeom prst="rect">
            <a:avLst/>
          </a:prstGeom>
        </p:spPr>
        <p:txBody>
          <a:bodyPr vert="horz" lIns="91361" tIns="45681" rIns="242777" bIns="45681" rtlCol="0" anchor="b"/>
          <a:lstStyle>
            <a:lvl1pPr algn="r">
              <a:defRPr sz="1200"/>
            </a:lvl1pPr>
          </a:lstStyle>
          <a:p>
            <a:fld id="{7C3A265F-8247-4C13-B1D1-7DFA63EA3182}" type="slidenum">
              <a:rPr lang="sv-SE" smtClean="0">
                <a:latin typeface="Arial" pitchFamily="34" charset="0"/>
              </a:rPr>
              <a:pPr/>
              <a:t>‹#›</a:t>
            </a:fld>
            <a:endParaRPr lang="sv-SE" dirty="0">
              <a:latin typeface="Arial" pitchFamily="34" charset="0"/>
            </a:endParaRPr>
          </a:p>
        </p:txBody>
      </p:sp>
    </p:spTree>
    <p:extLst>
      <p:ext uri="{BB962C8B-B14F-4D97-AF65-F5344CB8AC3E}">
        <p14:creationId xmlns:p14="http://schemas.microsoft.com/office/powerpoint/2010/main" val="3004412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19250" y="328613"/>
            <a:ext cx="3557588" cy="2001837"/>
          </a:xfrm>
          <a:prstGeom prst="rect">
            <a:avLst/>
          </a:prstGeom>
          <a:noFill/>
          <a:ln w="12700">
            <a:solidFill>
              <a:prstClr val="black"/>
            </a:solidFill>
          </a:ln>
        </p:spPr>
        <p:txBody>
          <a:bodyPr vert="horz" lIns="91361" tIns="45681" rIns="91361" bIns="45681" rtlCol="0" anchor="ctr"/>
          <a:lstStyle/>
          <a:p>
            <a:endParaRPr lang="sv-SE" dirty="0"/>
          </a:p>
        </p:txBody>
      </p:sp>
      <p:sp>
        <p:nvSpPr>
          <p:cNvPr id="5" name="Notes Placeholder 4"/>
          <p:cNvSpPr>
            <a:spLocks noGrp="1"/>
          </p:cNvSpPr>
          <p:nvPr>
            <p:ph type="body" sz="quarter" idx="3"/>
          </p:nvPr>
        </p:nvSpPr>
        <p:spPr>
          <a:xfrm>
            <a:off x="280910" y="2534930"/>
            <a:ext cx="6234032" cy="6628121"/>
          </a:xfrm>
          <a:prstGeom prst="rect">
            <a:avLst/>
          </a:prstGeom>
        </p:spPr>
        <p:txBody>
          <a:bodyPr vert="horz" lIns="91361" tIns="45681" rIns="91361" bIns="45681" rtlCol="0"/>
          <a:lstStyle/>
          <a:p>
            <a:pPr lvl="0"/>
            <a:r>
              <a:rPr lang="sv-SE" dirty="0" err="1"/>
              <a:t>Click</a:t>
            </a:r>
            <a:r>
              <a:rPr lang="sv-SE" dirty="0"/>
              <a:t> to </a:t>
            </a:r>
            <a:r>
              <a:rPr lang="sv-SE" dirty="0" err="1"/>
              <a:t>edit</a:t>
            </a:r>
            <a:r>
              <a:rPr lang="sv-SE" dirty="0"/>
              <a:t> Master text </a:t>
            </a:r>
            <a:r>
              <a:rPr lang="sv-SE" dirty="0" err="1"/>
              <a:t>styles</a:t>
            </a:r>
            <a:endParaRPr lang="sv-SE" dirty="0"/>
          </a:p>
        </p:txBody>
      </p:sp>
      <p:sp>
        <p:nvSpPr>
          <p:cNvPr id="6" name="Footer Placeholder 5"/>
          <p:cNvSpPr>
            <a:spLocks noGrp="1"/>
          </p:cNvSpPr>
          <p:nvPr>
            <p:ph type="ftr" sz="quarter" idx="4"/>
          </p:nvPr>
        </p:nvSpPr>
        <p:spPr>
          <a:xfrm>
            <a:off x="0" y="9419909"/>
            <a:ext cx="2528186" cy="402948"/>
          </a:xfrm>
          <a:prstGeom prst="rect">
            <a:avLst/>
          </a:prstGeom>
        </p:spPr>
        <p:txBody>
          <a:bodyPr vert="horz" lIns="242777" tIns="45681" rIns="242777" bIns="45681" rtlCol="0" anchor="b"/>
          <a:lstStyle>
            <a:lvl1pPr algn="l">
              <a:defRPr lang="sv-SE" sz="1200" dirty="0"/>
            </a:lvl1pPr>
          </a:lstStyle>
          <a:p>
            <a:endParaRPr lang="sv-SE"/>
          </a:p>
        </p:txBody>
      </p:sp>
      <p:sp>
        <p:nvSpPr>
          <p:cNvPr id="7" name="Slide Number Placeholder 6"/>
          <p:cNvSpPr>
            <a:spLocks noGrp="1"/>
          </p:cNvSpPr>
          <p:nvPr>
            <p:ph type="sldNum" sz="quarter" idx="5"/>
          </p:nvPr>
        </p:nvSpPr>
        <p:spPr>
          <a:xfrm>
            <a:off x="2659008" y="9419909"/>
            <a:ext cx="1477831" cy="402948"/>
          </a:xfrm>
          <a:prstGeom prst="rect">
            <a:avLst/>
          </a:prstGeom>
        </p:spPr>
        <p:txBody>
          <a:bodyPr vert="horz" lIns="242777" tIns="45681" rIns="242777" bIns="45681" rtlCol="0" anchor="b"/>
          <a:lstStyle>
            <a:lvl1pPr algn="ctr">
              <a:defRPr sz="1200">
                <a:latin typeface="Arial" pitchFamily="34" charset="0"/>
              </a:defRPr>
            </a:lvl1pPr>
          </a:lstStyle>
          <a:p>
            <a:fld id="{2BAFF23A-B760-421D-A910-F9D7214BA323}" type="slidenum">
              <a:rPr lang="sv-SE" smtClean="0"/>
              <a:pPr/>
              <a:t>‹#›</a:t>
            </a:fld>
            <a:endParaRPr lang="sv-SE"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814" y="9367003"/>
            <a:ext cx="991713" cy="382707"/>
          </a:xfrm>
          <a:prstGeom prst="rect">
            <a:avLst/>
          </a:prstGeom>
        </p:spPr>
      </p:pic>
    </p:spTree>
    <p:extLst>
      <p:ext uri="{BB962C8B-B14F-4D97-AF65-F5344CB8AC3E}">
        <p14:creationId xmlns:p14="http://schemas.microsoft.com/office/powerpoint/2010/main" val="996105324"/>
      </p:ext>
    </p:extLst>
  </p:cSld>
  <p:clrMap bg1="lt1" tx1="dk1" bg2="lt2" tx2="dk2" accent1="accent1" accent2="accent2" accent3="accent3" accent4="accent4" accent5="accent5" accent6="accent6" hlink="hlink" folHlink="folHlink"/>
  <p:notesStyle>
    <a:lvl1pPr marL="0" algn="l" defTabSz="1219170" rtl="0" eaLnBrk="1" latinLnBrk="0" hangingPunct="1">
      <a:defRPr sz="1400" kern="1200">
        <a:solidFill>
          <a:schemeClr val="tx1"/>
        </a:solidFill>
        <a:latin typeface="Arial" pitchFamily="34" charset="0"/>
        <a:ea typeface="+mn-ea"/>
        <a:cs typeface="+mn-cs"/>
      </a:defRPr>
    </a:lvl1pPr>
    <a:lvl2pPr marL="609585" algn="l" defTabSz="1219170" rtl="0" eaLnBrk="1" latinLnBrk="0" hangingPunct="1">
      <a:defRPr sz="1600" kern="1200">
        <a:solidFill>
          <a:schemeClr val="tx1"/>
        </a:solidFill>
        <a:latin typeface="Arial" pitchFamily="34" charset="0"/>
        <a:ea typeface="+mn-ea"/>
        <a:cs typeface="+mn-cs"/>
      </a:defRPr>
    </a:lvl2pPr>
    <a:lvl3pPr marL="1219170" algn="l" defTabSz="1219170" rtl="0" eaLnBrk="1" latinLnBrk="0" hangingPunct="1">
      <a:defRPr sz="1600" kern="1200">
        <a:solidFill>
          <a:schemeClr val="tx1"/>
        </a:solidFill>
        <a:latin typeface="Arial" pitchFamily="34" charset="0"/>
        <a:ea typeface="+mn-ea"/>
        <a:cs typeface="+mn-cs"/>
      </a:defRPr>
    </a:lvl3pPr>
    <a:lvl4pPr marL="1828754" algn="l" defTabSz="1219170" rtl="0" eaLnBrk="1" latinLnBrk="0" hangingPunct="1">
      <a:defRPr sz="1600" kern="1200">
        <a:solidFill>
          <a:schemeClr val="tx1"/>
        </a:solidFill>
        <a:latin typeface="Arial" pitchFamily="34" charset="0"/>
        <a:ea typeface="+mn-ea"/>
        <a:cs typeface="+mn-cs"/>
      </a:defRPr>
    </a:lvl4pPr>
    <a:lvl5pPr marL="2438339" algn="l" defTabSz="1219170" rtl="0" eaLnBrk="1" latinLnBrk="0" hangingPunct="1">
      <a:defRPr sz="1600" kern="1200">
        <a:solidFill>
          <a:schemeClr val="tx1"/>
        </a:solidFill>
        <a:latin typeface="Arial"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274619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400" kern="1200" dirty="0">
                <a:solidFill>
                  <a:schemeClr val="tx1"/>
                </a:solidFill>
                <a:effectLst/>
                <a:latin typeface="Arial" pitchFamily="34" charset="0"/>
                <a:ea typeface="+mn-ea"/>
                <a:cs typeface="+mn-cs"/>
              </a:rPr>
              <a:t>Många upplever det som kostsamt och onödigt att fylla i namnrutor med mer information än den absolut nödvändiga, detta är en suboptimering då kostsamma kvalitetsbrister och tidstjuvar istället uppstår hos andra intressenter. Genom att följa en enhetlig standard så går stora delar av detta att automatisera, dels genom att förbereda förifyllda mallar men också genom att använda eller utveckla stödverktyg i olika processer.</a:t>
            </a:r>
          </a:p>
          <a:p>
            <a:endParaRPr lang="sv-SE" sz="1400" kern="1200" dirty="0">
              <a:solidFill>
                <a:schemeClr val="tx1"/>
              </a:solidFill>
              <a:effectLst/>
              <a:latin typeface="Arial" pitchFamily="34" charset="0"/>
              <a:ea typeface="+mn-ea"/>
              <a:cs typeface="+mn-cs"/>
            </a:endParaRPr>
          </a:p>
          <a:p>
            <a:endParaRPr lang="sv-SE" sz="1400" kern="1200" dirty="0">
              <a:solidFill>
                <a:schemeClr val="tx1"/>
              </a:solidFill>
              <a:effectLst/>
              <a:latin typeface="Arial" pitchFamily="34" charset="0"/>
              <a:ea typeface="+mn-ea"/>
              <a:cs typeface="+mn-cs"/>
            </a:endParaRPr>
          </a:p>
          <a:p>
            <a:r>
              <a:rPr lang="sv-SE" sz="1400" kern="1200" dirty="0">
                <a:solidFill>
                  <a:schemeClr val="tx1"/>
                </a:solidFill>
                <a:effectLst/>
                <a:latin typeface="Arial" pitchFamily="34" charset="0"/>
                <a:ea typeface="+mn-ea"/>
                <a:cs typeface="+mn-cs"/>
              </a:rPr>
              <a:t>Till större del är informationen i namnrutan statisk och när den väl är ifylld så ändras den sällan eller aldrig. Nedan grönmarkerade områden beskriver var information behöver uppdateras med frekvens i samband med publiceringar.</a:t>
            </a: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537981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Ovanför eller i anslutning till namnrutan ska det finnas en orienteringsfigur. </a:t>
            </a:r>
          </a:p>
          <a:p>
            <a:r>
              <a:rPr lang="sv-SE" sz="1400" kern="1200" dirty="0">
                <a:solidFill>
                  <a:schemeClr val="tx1"/>
                </a:solidFill>
                <a:effectLst/>
                <a:latin typeface="Arial" pitchFamily="34" charset="0"/>
                <a:ea typeface="+mn-ea"/>
                <a:cs typeface="+mn-cs"/>
              </a:rPr>
              <a:t> </a:t>
            </a:r>
          </a:p>
          <a:p>
            <a:r>
              <a:rPr lang="sv-SE" sz="1400" kern="1200" dirty="0">
                <a:solidFill>
                  <a:schemeClr val="tx1"/>
                </a:solidFill>
                <a:effectLst/>
                <a:latin typeface="Arial" pitchFamily="34" charset="0"/>
                <a:ea typeface="+mn-ea"/>
                <a:cs typeface="+mn-cs"/>
              </a:rPr>
              <a:t>Orienteringsfiguren ska överskådligt och schematiskt redovisa projektet. </a:t>
            </a:r>
          </a:p>
          <a:p>
            <a:r>
              <a:rPr lang="sv-SE" sz="1400" kern="1200" dirty="0">
                <a:solidFill>
                  <a:schemeClr val="tx1"/>
                </a:solidFill>
                <a:effectLst/>
                <a:latin typeface="Arial" pitchFamily="34" charset="0"/>
                <a:ea typeface="+mn-ea"/>
                <a:cs typeface="+mn-cs"/>
              </a:rPr>
              <a:t> </a:t>
            </a:r>
          </a:p>
          <a:p>
            <a:r>
              <a:rPr lang="sv-SE" sz="1400" kern="1200" dirty="0">
                <a:solidFill>
                  <a:schemeClr val="tx1"/>
                </a:solidFill>
                <a:effectLst/>
                <a:latin typeface="Arial" pitchFamily="34" charset="0"/>
                <a:ea typeface="+mn-ea"/>
                <a:cs typeface="+mn-cs"/>
              </a:rPr>
              <a:t>Hänvisningar i </a:t>
            </a:r>
            <a:r>
              <a:rPr lang="sv-SE" sz="1400" kern="1200" dirty="0" err="1">
                <a:solidFill>
                  <a:schemeClr val="tx1"/>
                </a:solidFill>
                <a:effectLst/>
                <a:latin typeface="Arial" pitchFamily="34" charset="0"/>
                <a:ea typeface="+mn-ea"/>
                <a:cs typeface="+mn-cs"/>
              </a:rPr>
              <a:t>orienteringfiguren</a:t>
            </a:r>
            <a:r>
              <a:rPr lang="sv-SE" sz="1400" kern="1200" dirty="0">
                <a:solidFill>
                  <a:schemeClr val="tx1"/>
                </a:solidFill>
                <a:effectLst/>
                <a:latin typeface="Arial" pitchFamily="34" charset="0"/>
                <a:ea typeface="+mn-ea"/>
                <a:cs typeface="+mn-cs"/>
              </a:rPr>
              <a:t> till planer och sektioner ska innehålla korrekt referens till motsvarande ritning så att det finns förutsättning för automatiserad hyperlänkning.</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73866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924359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059262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342829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403056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626841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ofta är statisk genom projektet. Främst handlar det om att tydliggöra vem som är beställare i projektet. Vad projektet heter samt var det är placerat. Informationen bör komma i ett tidigt skede från beställaren. Den här informationsmängden behövs exempelvis för att överföra information till ett </a:t>
            </a:r>
            <a:r>
              <a:rPr lang="sv-SE" sz="1400" kern="1200" dirty="0" err="1">
                <a:solidFill>
                  <a:schemeClr val="tx1"/>
                </a:solidFill>
                <a:effectLst/>
                <a:latin typeface="Arial" pitchFamily="34" charset="0"/>
                <a:ea typeface="+mn-ea"/>
                <a:cs typeface="+mn-cs"/>
              </a:rPr>
              <a:t>diarie</a:t>
            </a:r>
            <a:r>
              <a:rPr lang="sv-SE" sz="1400" kern="1200" dirty="0">
                <a:solidFill>
                  <a:schemeClr val="tx1"/>
                </a:solidFill>
                <a:effectLst/>
                <a:latin typeface="Arial" pitchFamily="34" charset="0"/>
                <a:ea typeface="+mn-ea"/>
                <a:cs typeface="+mn-cs"/>
              </a:rPr>
              <a:t> eller arkivsystem.</a:t>
            </a:r>
          </a:p>
          <a:p>
            <a:endParaRPr lang="sv-SE" sz="1400" kern="1200" dirty="0">
              <a:solidFill>
                <a:schemeClr val="tx1"/>
              </a:solidFill>
              <a:effectLst/>
              <a:latin typeface="Arial" pitchFamily="34" charset="0"/>
              <a:ea typeface="+mn-ea"/>
              <a:cs typeface="+mn-cs"/>
            </a:endParaRP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LOGOTYPER</a:t>
            </a: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Grafiska element i namnrutan bör vara vektorgrafik som bundits in i sin helhet. Länkade bildfiler bör undvikas.</a:t>
            </a: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Fältet där logotypen placeras har ett dolt metadata för beställare. Det ska fyllas i så att andra system kan läsa den information som annars bara representeras som grafik.</a:t>
            </a: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 </a:t>
            </a:r>
          </a:p>
          <a:p>
            <a:r>
              <a:rPr lang="sv-SE" sz="1400" dirty="0">
                <a:latin typeface="Calibri" panose="020F0502020204030204" pitchFamily="34" charset="0"/>
                <a:ea typeface="Calibri" panose="020F0502020204030204" pitchFamily="34" charset="0"/>
                <a:cs typeface="Times New Roman" panose="02020603050405020304" pitchFamily="18" charset="0"/>
              </a:rPr>
              <a:t>Vid behov kan fältet för beställare kompletteras med en eller flera logotyper alternativt så kan det dolda metadatafältet göras synlig om logotyp saknas.</a:t>
            </a:r>
            <a:endParaRPr lang="sv-SE" sz="1400" dirty="0"/>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870238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452153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15368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882631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873259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21</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999972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708215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01128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BAFF23A-B760-421D-A910-F9D7214BA323}" type="slidenum">
              <a:rPr lang="sv-SE" smtClean="0"/>
              <a:pPr/>
              <a:t>3</a:t>
            </a:fld>
            <a:endParaRPr lang="sv-SE" dirty="0"/>
          </a:p>
        </p:txBody>
      </p:sp>
    </p:spTree>
    <p:extLst>
      <p:ext uri="{BB962C8B-B14F-4D97-AF65-F5344CB8AC3E}">
        <p14:creationId xmlns:p14="http://schemas.microsoft.com/office/powerpoint/2010/main" val="183116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Inom byggprojekt skapas ett stort antal dokument som ska spridas och tolkas av ett större antal intressenter. Samma dokument publiceras i flera versioner och med olika juridisk status. Dokument skapat hos en part publiceras på en projektyta och ska sedan överföras till nästa intressent i informationskedjan. Det betyder att samma dokument existerar hos flera intressenter och i flera olika system samtidigt. Det är därför kritiskt att alla intressenter får en tydlig information om vilka dokument som finns samt att dokumenten är uppmärkta enligt en enhetlig standard som både går att använda digitalt men som också ska vara enkel att läsa som människa.</a:t>
            </a:r>
          </a:p>
          <a:p>
            <a:r>
              <a:rPr lang="sv-SE" sz="1400" kern="1200" dirty="0">
                <a:solidFill>
                  <a:schemeClr val="tx1"/>
                </a:solidFill>
                <a:effectLst/>
                <a:latin typeface="Arial" pitchFamily="34" charset="0"/>
                <a:ea typeface="+mn-ea"/>
                <a:cs typeface="+mn-cs"/>
              </a:rPr>
              <a:t>Många upplever det som kostsamt och onödigt att fylla i namnrutor med mer information än den absolut nödvändiga, detta är en suboptimering då kostsamma kvalitetsbrister och tidstjuvar istället uppstår hos andra intressenter. Genom att följa en enhetlig standard så går stora delar av detta att automatisera, dels genom att förbereda förifyllda mallar men också genom att använda eller utveckla stödverktyg i olika processer.</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378508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Inom byggprojekt skapas ett stort antal dokument som ska spridas och tolkas av ett större antal intressenter. Samma dokument publiceras i flera versioner och med olika juridisk status. Dokument skapat hos en part publiceras på en projektyta och ska sedan överföras till nästa intressent i informationskedjan. Det betyder att samma dokument existerar hos flera intressenter och i flera olika system samtidigt. Det är därför kritiskt att alla intressenter får en tydlig information om vilka dokument som finns samt att dokumenten är uppmärkta enligt en enhetlig standard som både går att använda digitalt men som också ska vara enkel att läsa som människa.</a:t>
            </a:r>
          </a:p>
          <a:p>
            <a:r>
              <a:rPr lang="sv-SE" sz="1400" kern="1200" dirty="0">
                <a:solidFill>
                  <a:schemeClr val="tx1"/>
                </a:solidFill>
                <a:effectLst/>
                <a:latin typeface="Arial" pitchFamily="34" charset="0"/>
                <a:ea typeface="+mn-ea"/>
                <a:cs typeface="+mn-cs"/>
              </a:rPr>
              <a:t>Många upplever det som kostsamt och onödigt att fylla i namnrutor med mer information än den absolut nödvändiga, detta är en suboptimering då kostsamma kvalitetsbrister och tidstjuvar istället uppstår hos andra intressenter. Genom att följa en enhetlig standard så går stora delar av detta att automatisera, dels genom att förbereda förifyllda mallar men också genom att använda eller utveckla stödverktyg i olika processer.</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33276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BAFF23A-B760-421D-A910-F9D7214BA323}" type="slidenum">
              <a:rPr lang="sv-SE" smtClean="0"/>
              <a:pPr/>
              <a:t>6</a:t>
            </a:fld>
            <a:endParaRPr lang="sv-SE" dirty="0"/>
          </a:p>
        </p:txBody>
      </p:sp>
    </p:spTree>
    <p:extLst>
      <p:ext uri="{BB962C8B-B14F-4D97-AF65-F5344CB8AC3E}">
        <p14:creationId xmlns:p14="http://schemas.microsoft.com/office/powerpoint/2010/main" val="1831168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Namnrutan är basen för ritningens/dokumentets information. Informationen som fylls i kan läsas manuellt av olika intressenter samt tolkas automatiskt i olika verktyg från den grafik som skapas av redovisad text. Inmatad information kan också generera data som kan importeras och exporteras med automatik mellan olika system. Nedan beskrivs de huvudområden som namnrutan hanterar informationsmässigt.</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96874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kunna hantera olika intressenters behov samt få en struktur på den information som namnrutan innehåller så har de fält som ska fyllas i grupperats en metadata lista enligt nedan. Dessa kommer att återkomma i beskrivningen av hur data ska kunna överföras mellan olika system men påverkar ej hur man fyller i namnrutan.</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014657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61 </a:t>
            </a:r>
            <a:r>
              <a:rPr lang="sv-SE" dirty="0" err="1"/>
              <a:t>st</a:t>
            </a:r>
            <a:r>
              <a:rPr lang="sv-SE" dirty="0"/>
              <a:t> uppstyrda termer</a:t>
            </a:r>
          </a:p>
          <a:p>
            <a:endParaRPr lang="sv-SE" dirty="0"/>
          </a:p>
          <a:p>
            <a:r>
              <a:rPr lang="sv-SE" dirty="0"/>
              <a:t>Allt det som finns i namnrutan och lite till</a:t>
            </a:r>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3381438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82"/>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outerShdw blurRad="38100" dist="38100" dir="2700000" algn="tl">
                    <a:srgbClr val="000000">
                      <a:alpha val="43137"/>
                    </a:srgbClr>
                  </a:outerShdw>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a:solidFill>
                  <a:srgbClr val="000000"/>
                </a:solidFill>
                <a:cs typeface="Arial" pitchFamily="34" charset="0"/>
              </a:rPr>
              <a:t>Rotebro bridge</a:t>
            </a:r>
          </a:p>
        </p:txBody>
      </p:sp>
      <p:sp>
        <p:nvSpPr>
          <p:cNvPr id="10" name="Subtitle 2"/>
          <p:cNvSpPr>
            <a:spLocks noGrp="1"/>
          </p:cNvSpPr>
          <p:nvPr>
            <p:ph type="subTitle" idx="1"/>
          </p:nvPr>
        </p:nvSpPr>
        <p:spPr bwMode="gray">
          <a:xfrm>
            <a:off x="377475" y="1882567"/>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88827"/>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343750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4142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Light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Green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5932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Light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176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ink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a:solidFill>
                  <a:srgbClr val="000000"/>
                </a:solidFill>
                <a:cs typeface="Arial" pitchFamily="34" charset="0"/>
              </a:rPr>
              <a:t>Pink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6590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2814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Green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dirty="0"/>
              <a:t>Click to edit Master title style</a:t>
            </a:r>
            <a:endParaRPr lang="sv-SE" dirty="0"/>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8920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Ligh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4587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ink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endParaRPr lang="sv-SE" sz="1200" dirty="0">
              <a:solidFill>
                <a:srgbClr val="000000"/>
              </a:solidFill>
              <a:cs typeface="Arial" pitchFamily="34" charset="0"/>
            </a:endParaRPr>
          </a:p>
          <a:p>
            <a:pPr algn="r"/>
            <a:r>
              <a:rPr lang="sv-SE" sz="1200" dirty="0">
                <a:solidFill>
                  <a:srgbClr val="000000"/>
                </a:solidFill>
                <a:cs typeface="Arial" pitchFamily="34" charset="0"/>
              </a:rPr>
              <a:t>Pink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6277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5" name="Rak 10"/>
          <p:cNvCxnSpPr/>
          <p:nvPr userDrawn="1"/>
        </p:nvCxnSpPr>
        <p:spPr>
          <a:xfrm>
            <a:off x="819925"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ak 10"/>
          <p:cNvCxnSpPr/>
          <p:nvPr userDrawn="1"/>
        </p:nvCxnSpPr>
        <p:spPr>
          <a:xfrm>
            <a:off x="751168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a:off x="7573596"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Rak 10"/>
          <p:cNvCxnSpPr/>
          <p:nvPr userDrawn="1"/>
        </p:nvCxnSpPr>
        <p:spPr>
          <a:xfrm>
            <a:off x="8927199"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Rak 10"/>
          <p:cNvCxnSpPr/>
          <p:nvPr userDrawn="1"/>
        </p:nvCxnSpPr>
        <p:spPr>
          <a:xfrm>
            <a:off x="898910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Rak 10"/>
          <p:cNvCxnSpPr/>
          <p:nvPr userDrawn="1"/>
        </p:nvCxnSpPr>
        <p:spPr>
          <a:xfrm>
            <a:off x="6093404"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Rak 10"/>
          <p:cNvCxnSpPr/>
          <p:nvPr userDrawn="1"/>
        </p:nvCxnSpPr>
        <p:spPr>
          <a:xfrm>
            <a:off x="6155313"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Rak 10"/>
          <p:cNvCxnSpPr/>
          <p:nvPr userDrawn="1"/>
        </p:nvCxnSpPr>
        <p:spPr>
          <a:xfrm>
            <a:off x="466574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userDrawn="1"/>
        </p:nvCxnSpPr>
        <p:spPr>
          <a:xfrm>
            <a:off x="472765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15285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8152856"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82060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8124825" y="0"/>
            <a:ext cx="4067174" cy="6161088"/>
          </a:xfrm>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725679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725679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64571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1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a:solidFill>
                  <a:srgbClr val="000000"/>
                </a:solidFill>
              </a:rPr>
              <a:t>Portland </a:t>
            </a:r>
            <a:r>
              <a:rPr lang="sv-SE" sz="1200" dirty="0" err="1">
                <a:solidFill>
                  <a:srgbClr val="000000"/>
                </a:solidFill>
              </a:rPr>
              <a:t>towers</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2488854"/>
            <a:ext cx="4552334"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295114"/>
            <a:ext cx="5387221"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165274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8" name="Rak 10"/>
          <p:cNvCxnSpPr/>
          <p:nvPr userDrawn="1"/>
        </p:nvCxnSpPr>
        <p:spPr>
          <a:xfrm rot="5400000">
            <a:off x="-322797" y="1149246"/>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rot="5400000">
            <a:off x="-322797" y="2283479"/>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65381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a:xfrm>
            <a:off x="-2285999" y="14319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only</a:t>
            </a:r>
            <a:endParaRPr lang="sv-SE" sz="1200" dirty="0">
              <a:solidFill>
                <a:srgbClr val="000000"/>
              </a:solidFill>
              <a:cs typeface="Arial" pitchFamily="34" charset="0"/>
            </a:endParaRPr>
          </a:p>
        </p:txBody>
      </p:sp>
      <p:sp>
        <p:nvSpPr>
          <p:cNvPr id="6" name="Title 5"/>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09285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242278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Green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Green </a:t>
            </a:r>
            <a:r>
              <a:rPr lang="sv-SE" sz="1200" dirty="0" err="1">
                <a:solidFill>
                  <a:srgbClr val="000000"/>
                </a:solidFill>
                <a:cs typeface="Arial" pitchFamily="34" charset="0"/>
              </a:rPr>
              <a:t>top</a:t>
            </a:r>
            <a:endParaRPr lang="sv-SE" sz="1200" dirty="0">
              <a:solidFill>
                <a:srgbClr val="000000"/>
              </a:solidFill>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02301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Green top ">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Green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74310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Light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endParaRPr lang="sv-SE" sz="1200" dirty="0">
              <a:solidFill>
                <a:srgbClr val="000000"/>
              </a:solidFill>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43256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ink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Pink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150480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2 column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Blue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6658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2 column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Green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52788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2 column Light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8"/>
            <a:ext cx="5451923" cy="4176713"/>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Light Green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16509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a:solidFill>
                  <a:srgbClr val="000000"/>
                </a:solidFill>
              </a:rPr>
              <a:t>E18 Ostfold</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1869212"/>
            <a:ext cx="5330598"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75472"/>
            <a:ext cx="57185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87951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2 column Light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Light Blue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96978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2 column Pink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Pink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5108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ing on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0" y="0"/>
            <a:ext cx="12192000" cy="6161088"/>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877163"/>
          </a:xfrm>
          <a:prstGeom prst="rect">
            <a:avLst/>
          </a:prstGeom>
          <a:noFill/>
        </p:spPr>
        <p:txBody>
          <a:bodyPr wrap="square" rtlCol="0">
            <a:spAutoFit/>
          </a:bodyPr>
          <a:lstStyle/>
          <a:p>
            <a:pPr algn="r" defTabSz="1219170">
              <a:defRPr/>
            </a:pPr>
            <a:r>
              <a:rPr lang="sv-SE" sz="1200" dirty="0" err="1">
                <a:solidFill>
                  <a:srgbClr val="000000"/>
                </a:solidFill>
                <a:cs typeface="Arial" pitchFamily="34" charset="0"/>
              </a:rPr>
              <a:t>Title</a:t>
            </a:r>
            <a:r>
              <a:rPr lang="sv-SE" sz="1200" dirty="0">
                <a:solidFill>
                  <a:srgbClr val="000000"/>
                </a:solidFill>
                <a:cs typeface="Arial" pitchFamily="34" charset="0"/>
              </a:rPr>
              <a:t> on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with</a:t>
            </a:r>
            <a:r>
              <a:rPr lang="sv-SE" sz="1200" dirty="0">
                <a:solidFill>
                  <a:srgbClr val="000000"/>
                </a:solidFill>
                <a:cs typeface="Arial" pitchFamily="34" charset="0"/>
              </a:rPr>
              <a:t> </a:t>
            </a:r>
            <a:r>
              <a:rPr lang="sv-SE" sz="1200" dirty="0" err="1">
                <a:solidFill>
                  <a:srgbClr val="000000"/>
                </a:solidFill>
                <a:cs typeface="Arial" pitchFamily="34" charset="0"/>
              </a:rPr>
              <a:t>textbox</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9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
        <p:nvSpPr>
          <p:cNvPr id="10" name="Text Placeholder 9"/>
          <p:cNvSpPr>
            <a:spLocks noGrp="1"/>
          </p:cNvSpPr>
          <p:nvPr>
            <p:ph type="body" sz="quarter" idx="15"/>
          </p:nvPr>
        </p:nvSpPr>
        <p:spPr>
          <a:xfrm>
            <a:off x="0" y="2339154"/>
            <a:ext cx="5319980" cy="640515"/>
          </a:xfrm>
          <a:solidFill>
            <a:schemeClr val="tx1">
              <a:alpha val="68000"/>
            </a:schemeClr>
          </a:solidFill>
        </p:spPr>
        <p:txBody>
          <a:bodyPr wrap="square" lIns="540000" tIns="180000" bIns="180000">
            <a:spAutoFit/>
          </a:bodyPr>
          <a:lstStyle>
            <a:lvl1pPr>
              <a:buClr>
                <a:schemeClr val="bg1"/>
              </a:buCl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52624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0" y="0"/>
            <a:ext cx="12192000" cy="6858000"/>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algn="r" defTabSz="1219170">
              <a:defRPr/>
            </a:pPr>
            <a:r>
              <a:rPr lang="sv-SE" sz="1200" dirty="0">
                <a:solidFill>
                  <a:srgbClr val="000000"/>
                </a:solidFill>
                <a:cs typeface="Arial" pitchFamily="34" charset="0"/>
              </a:rPr>
              <a:t>Full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9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48857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 custom photo">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0" y="0"/>
            <a:ext cx="12192000" cy="6161088"/>
          </a:xfrm>
          <a:solidFill>
            <a:schemeClr val="bg1"/>
          </a:solidFill>
        </p:spPr>
        <p:txBody>
          <a:bodyPr tIns="864000" anchor="ctr" anchorCtr="0"/>
          <a:lstStyle>
            <a:lvl1pPr marL="0" indent="0" algn="ctr">
              <a:buNone/>
              <a:defRPr>
                <a:solidFill>
                  <a:schemeClr val="bg1"/>
                </a:solidFill>
              </a:defRPr>
            </a:lvl1pPr>
          </a:lstStyle>
          <a:p>
            <a:r>
              <a:rPr lang="en-US"/>
              <a:t>Click icon to add picture</a:t>
            </a:r>
            <a:endParaRPr lang="sv-SE" dirty="0"/>
          </a:p>
        </p:txBody>
      </p:sp>
      <p:sp>
        <p:nvSpPr>
          <p:cNvPr id="7" name="TextBox 6"/>
          <p:cNvSpPr txBox="1"/>
          <p:nvPr userDrawn="1"/>
        </p:nvSpPr>
        <p:spPr>
          <a:xfrm>
            <a:off x="-2285999" y="74615"/>
            <a:ext cx="2245360" cy="738664"/>
          </a:xfrm>
          <a:prstGeom prst="rect">
            <a:avLst/>
          </a:prstGeom>
          <a:noFill/>
        </p:spPr>
        <p:txBody>
          <a:bodyPr wrap="square" rtlCol="0">
            <a:spAutoFit/>
          </a:bodyPr>
          <a:lstStyle/>
          <a:p>
            <a:pPr algn="r" defTabSz="1219170">
              <a:defRPr/>
            </a:pPr>
            <a:r>
              <a:rPr lang="sv-SE" sz="1200" dirty="0" err="1">
                <a:solidFill>
                  <a:srgbClr val="000000"/>
                </a:solidFill>
                <a:cs typeface="Arial" pitchFamily="34" charset="0"/>
              </a:rPr>
              <a:t>Heading</a:t>
            </a:r>
            <a:r>
              <a:rPr lang="sv-SE" sz="1200" dirty="0">
                <a:solidFill>
                  <a:srgbClr val="000000"/>
                </a:solidFill>
                <a:cs typeface="Arial" pitchFamily="34" charset="0"/>
              </a:rPr>
              <a:t> on </a:t>
            </a:r>
            <a:r>
              <a:rPr lang="sv-SE" sz="1200" dirty="0" err="1">
                <a:solidFill>
                  <a:srgbClr val="000000"/>
                </a:solidFill>
                <a:cs typeface="Arial" pitchFamily="34" charset="0"/>
              </a:rPr>
              <a:t>custom</a:t>
            </a:r>
            <a:r>
              <a:rPr lang="sv-SE" sz="1200" dirty="0">
                <a:solidFill>
                  <a:srgbClr val="000000"/>
                </a:solidFill>
                <a:cs typeface="Arial" pitchFamily="34" charset="0"/>
              </a:rPr>
              <a:t> </a:t>
            </a:r>
            <a:r>
              <a:rPr lang="sv-SE" sz="1200" dirty="0" err="1">
                <a:solidFill>
                  <a:srgbClr val="000000"/>
                </a:solidFill>
                <a:cs typeface="Arial" pitchFamily="34" charset="0"/>
              </a:rPr>
              <a:t>photo</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12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solidFill>
                  <a:schemeClr val="tx1"/>
                </a:solidFill>
              </a:defRPr>
            </a:lvl1pPr>
          </a:lstStyle>
          <a:p>
            <a:r>
              <a:rPr lang="en-US" dirty="0"/>
              <a:t>Click to add title</a:t>
            </a:r>
            <a:endParaRPr lang="sv-SE" dirty="0"/>
          </a:p>
        </p:txBody>
      </p:sp>
    </p:spTree>
    <p:extLst>
      <p:ext uri="{BB962C8B-B14F-4D97-AF65-F5344CB8AC3E}">
        <p14:creationId xmlns:p14="http://schemas.microsoft.com/office/powerpoint/2010/main" val="276165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1" y="1395413"/>
            <a:ext cx="12191999" cy="4765675"/>
          </a:xfrm>
        </p:spPr>
        <p:txBody>
          <a:bodyPr/>
          <a:lstStyle>
            <a:lvl1pPr marL="0" indent="0">
              <a:buNone/>
              <a:defRPr/>
            </a:lvl1pPr>
          </a:lstStyle>
          <a:p>
            <a:r>
              <a:rPr lang="en-US" dirty="0"/>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algn="r" defTabSz="1219170">
              <a:defRPr/>
            </a:pP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9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88232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4" name="Slide Number Placeholder 5"/>
          <p:cNvSpPr>
            <a:spLocks noGrp="1"/>
          </p:cNvSpPr>
          <p:nvPr>
            <p:ph type="sldNum" sz="quarter" idx="12"/>
          </p:nvPr>
        </p:nvSpPr>
        <p:spPr/>
        <p:txBody>
          <a:bodyPr/>
          <a:lstStyle>
            <a:lvl1pPr>
              <a:defRPr/>
            </a:lvl1pPr>
          </a:lstStyle>
          <a:p>
            <a:pPr>
              <a:defRPr/>
            </a:pPr>
            <a:fld id="{CE0F6BA3-DFD7-411F-9930-07E62DE659F9}" type="slidenum">
              <a:rPr lang="sv-SE" smtClean="0">
                <a:solidFill>
                  <a:srgbClr val="000000"/>
                </a:solidFill>
              </a:rPr>
              <a:pPr>
                <a:defRPr/>
              </a:pPr>
              <a:t>‹#›</a:t>
            </a:fld>
            <a:endParaRPr lang="sv-SE" dirty="0">
              <a:solidFill>
                <a:srgbClr val="000000"/>
              </a:solidFill>
            </a:endParaRPr>
          </a:p>
        </p:txBody>
      </p:sp>
      <p:sp>
        <p:nvSpPr>
          <p:cNvPr id="6" name="TextBox 5"/>
          <p:cNvSpPr txBox="1"/>
          <p:nvPr userDrawn="1"/>
        </p:nvSpPr>
        <p:spPr>
          <a:xfrm>
            <a:off x="-2285999" y="74615"/>
            <a:ext cx="2245360" cy="646331"/>
          </a:xfrm>
          <a:prstGeom prst="rect">
            <a:avLst/>
          </a:prstGeom>
          <a:noFill/>
        </p:spPr>
        <p:txBody>
          <a:bodyPr wrap="square" rtlCol="0">
            <a:spAutoFit/>
          </a:bodyPr>
          <a:lstStyle/>
          <a:p>
            <a:pPr algn="r" defTabSz="1219170">
              <a:defRPr/>
            </a:pPr>
            <a:r>
              <a:rPr lang="sv-SE" sz="1200" dirty="0">
                <a:solidFill>
                  <a:srgbClr val="000000"/>
                </a:solidFill>
                <a:cs typeface="Arial" pitchFamily="34" charset="0"/>
              </a:rPr>
              <a:t>Blank</a:t>
            </a:r>
            <a:br>
              <a:rPr lang="sv-SE" sz="1200" dirty="0">
                <a:solidFill>
                  <a:srgbClr val="000000"/>
                </a:solidFill>
                <a:cs typeface="Arial" pitchFamily="34" charset="0"/>
              </a:rPr>
            </a:br>
            <a:endParaRPr lang="sv-SE" sz="1200" dirty="0">
              <a:solidFill>
                <a:srgbClr val="000000"/>
              </a:solidFill>
              <a:cs typeface="Arial" pitchFamily="34" charset="0"/>
            </a:endParaRPr>
          </a:p>
          <a:p>
            <a:pPr algn="r"/>
            <a:r>
              <a:rPr lang="sv-SE" sz="1200" dirty="0">
                <a:solidFill>
                  <a:srgbClr val="000000"/>
                </a:solidFill>
                <a:cs typeface="Arial" pitchFamily="34" charset="0"/>
              </a:rPr>
              <a:t> </a:t>
            </a:r>
          </a:p>
        </p:txBody>
      </p:sp>
    </p:spTree>
    <p:extLst>
      <p:ext uri="{BB962C8B-B14F-4D97-AF65-F5344CB8AC3E}">
        <p14:creationId xmlns:p14="http://schemas.microsoft.com/office/powerpoint/2010/main" val="303334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57278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41464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57169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419" y="1"/>
            <a:ext cx="12188581"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err="1">
                <a:solidFill>
                  <a:srgbClr val="000000"/>
                </a:solidFill>
              </a:rPr>
              <a:t>Safety</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2056250"/>
            <a:ext cx="557998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862510"/>
            <a:ext cx="6854598"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17691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52496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89890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Green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a:solidFill>
                  <a:srgbClr val="000000"/>
                </a:solidFill>
                <a:cs typeface="Arial" pitchFamily="34" charset="0"/>
              </a:rPr>
              <a:t>Green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31123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47485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22288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Light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67157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Pink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39969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Pink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7131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Pink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err="1">
                <a:solidFill>
                  <a:srgbClr val="000000"/>
                </a:solidFill>
                <a:cs typeface="Arial" pitchFamily="34" charset="0"/>
              </a:rPr>
              <a:t>Light</a:t>
            </a:r>
            <a:r>
              <a:rPr lang="sv-SE" sz="1200" dirty="0">
                <a:solidFill>
                  <a:srgbClr val="000000"/>
                </a:solidFill>
                <a:cs typeface="Arial" pitchFamily="34" charset="0"/>
              </a:rPr>
              <a:t> Pink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17372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385200" y="1773237"/>
            <a:ext cx="5451923" cy="1733891"/>
          </a:xfrm>
        </p:spPr>
        <p:txBody>
          <a:body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p:cNvSpPr>
          <p:nvPr>
            <p:ph type="pic" sz="quarter" idx="14"/>
          </p:nvPr>
        </p:nvSpPr>
        <p:spPr>
          <a:xfrm>
            <a:off x="0" y="3695749"/>
            <a:ext cx="12192000" cy="2465340"/>
          </a:xfrm>
        </p:spPr>
        <p:txBody>
          <a:bodyPr/>
          <a:lstStyle>
            <a:lvl1pPr marL="0" indent="0">
              <a:buNone/>
              <a:defRPr/>
            </a:lvl1pPr>
          </a:lstStyle>
          <a:p>
            <a:r>
              <a:rPr lang="en-US"/>
              <a:t>Click icon to add picture</a:t>
            </a:r>
            <a:endParaRPr lang="sv-SE" dirty="0"/>
          </a:p>
        </p:txBody>
      </p:sp>
      <p:sp>
        <p:nvSpPr>
          <p:cNvPr id="25" name="Text Placeholder 24"/>
          <p:cNvSpPr>
            <a:spLocks noGrp="1"/>
          </p:cNvSpPr>
          <p:nvPr>
            <p:ph type="body" sz="quarter" idx="15"/>
          </p:nvPr>
        </p:nvSpPr>
        <p:spPr>
          <a:xfrm>
            <a:off x="6406638" y="1773238"/>
            <a:ext cx="5450400" cy="1733650"/>
          </a:xfrm>
        </p:spPr>
        <p:txBody>
          <a:bodyPr/>
          <a:lstStyle>
            <a:lvl4pPr>
              <a:defRPr/>
            </a:lvl4pPr>
          </a:lstStyle>
          <a:p>
            <a:pPr lvl="0"/>
            <a:r>
              <a:rPr lang="en-US" dirty="0"/>
              <a:t>Click to edit Master text styles</a:t>
            </a:r>
          </a:p>
          <a:p>
            <a:pPr lvl="1"/>
            <a:r>
              <a:rPr lang="en-US" dirty="0"/>
              <a:t>Second level</a:t>
            </a:r>
          </a:p>
        </p:txBody>
      </p:sp>
      <p:sp>
        <p:nvSpPr>
          <p:cNvPr id="47" name="TextBox 46"/>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Horizontal</a:t>
            </a:r>
            <a:r>
              <a:rPr lang="sv-SE" sz="1200" dirty="0">
                <a:solidFill>
                  <a:srgbClr val="000000"/>
                </a:solidFill>
                <a:cs typeface="Arial" pitchFamily="34" charset="0"/>
              </a:rPr>
              <a: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7" name="Title 6"/>
          <p:cNvSpPr>
            <a:spLocks noGrp="1"/>
          </p:cNvSpPr>
          <p:nvPr>
            <p:ph type="title" hasCustomPrompt="1"/>
          </p:nvPr>
        </p:nvSpPr>
        <p:spPr>
          <a:xfrm>
            <a:off x="385200" y="197634"/>
            <a:ext cx="11390313"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99316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custom picture">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615553"/>
          </a:xfrm>
          <a:prstGeom prst="rect">
            <a:avLst/>
          </a:prstGeom>
          <a:noFill/>
        </p:spPr>
        <p:txBody>
          <a:bodyPr wrap="square" rtlCol="0">
            <a:spAutoFit/>
          </a:bodyPr>
          <a:lstStyle/>
          <a:p>
            <a:pPr algn="r"/>
            <a:r>
              <a:rPr lang="sv-SE" sz="1200" dirty="0" err="1">
                <a:solidFill>
                  <a:srgbClr val="000000"/>
                </a:solidFill>
                <a:cs typeface="Arial" pitchFamily="34" charset="0"/>
              </a:rPr>
              <a:t>Custom</a:t>
            </a:r>
            <a:r>
              <a:rPr lang="sv-SE" sz="1200" dirty="0">
                <a:solidFill>
                  <a:srgbClr val="000000"/>
                </a:solidFill>
                <a:cs typeface="Arial" pitchFamily="34" charset="0"/>
              </a:rPr>
              <a:t> </a:t>
            </a: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p:txBody>
      </p:sp>
      <p:sp>
        <p:nvSpPr>
          <p:cNvPr id="11" name="Subtitle 2"/>
          <p:cNvSpPr>
            <a:spLocks noGrp="1"/>
          </p:cNvSpPr>
          <p:nvPr>
            <p:ph type="subTitle" idx="1"/>
          </p:nvPr>
        </p:nvSpPr>
        <p:spPr bwMode="gray">
          <a:xfrm>
            <a:off x="377475" y="3040560"/>
            <a:ext cx="5358307"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3" name="Title 1"/>
          <p:cNvSpPr>
            <a:spLocks noGrp="1"/>
          </p:cNvSpPr>
          <p:nvPr>
            <p:ph type="title"/>
          </p:nvPr>
        </p:nvSpPr>
        <p:spPr>
          <a:xfrm>
            <a:off x="377474" y="1846820"/>
            <a:ext cx="11390313"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17689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left pictures">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6356194" y="1525490"/>
            <a:ext cx="5356381" cy="1367647"/>
          </a:xfrm>
        </p:spPr>
        <p:txBody>
          <a:bodyPr/>
          <a:lstStyle/>
          <a:p>
            <a:pPr lvl="0"/>
            <a:r>
              <a:rPr lang="en-US" dirty="0"/>
              <a:t>Click to edit Master text styles</a:t>
            </a:r>
          </a:p>
          <a:p>
            <a:pPr lvl="1"/>
            <a:r>
              <a:rPr lang="en-US" dirty="0"/>
              <a:t>Second level</a:t>
            </a:r>
          </a:p>
        </p:txBody>
      </p:sp>
      <p:sp>
        <p:nvSpPr>
          <p:cNvPr id="8" name="Picture Placeholder 7"/>
          <p:cNvSpPr>
            <a:spLocks noGrp="1"/>
          </p:cNvSpPr>
          <p:nvPr>
            <p:ph type="pic" sz="quarter" idx="14"/>
          </p:nvPr>
        </p:nvSpPr>
        <p:spPr>
          <a:xfrm>
            <a:off x="479424" y="1514474"/>
            <a:ext cx="5613952" cy="1367647"/>
          </a:xfrm>
          <a:ln>
            <a:noFill/>
          </a:ln>
        </p:spPr>
        <p:txBody>
          <a:bodyPr tIns="648000" anchor="ctr" anchorCtr="0"/>
          <a:lstStyle>
            <a:lvl1pPr marL="0" indent="0" algn="ctr">
              <a:buNone/>
              <a:defRPr sz="1600"/>
            </a:lvl1pPr>
          </a:lstStyle>
          <a:p>
            <a:r>
              <a:rPr lang="en-US" dirty="0"/>
              <a:t>Click icon to add picture</a:t>
            </a:r>
            <a:endParaRPr lang="sv-SE" dirty="0"/>
          </a:p>
        </p:txBody>
      </p:sp>
      <p:sp>
        <p:nvSpPr>
          <p:cNvPr id="27" name="Picture Placeholder 26"/>
          <p:cNvSpPr>
            <a:spLocks noGrp="1"/>
          </p:cNvSpPr>
          <p:nvPr>
            <p:ph type="pic" sz="quarter" idx="17"/>
          </p:nvPr>
        </p:nvSpPr>
        <p:spPr>
          <a:xfrm>
            <a:off x="479424" y="3052065"/>
            <a:ext cx="5613952" cy="1367647"/>
          </a:xfrm>
          <a:ln>
            <a:noFill/>
          </a:ln>
        </p:spPr>
        <p:txBody>
          <a:bodyPr tIns="648000" anchor="ctr" anchorCtr="0"/>
          <a:lstStyle>
            <a:lvl1pPr marL="0" indent="0" algn="ctr">
              <a:buFontTx/>
              <a:buNone/>
              <a:defRPr sz="1600"/>
            </a:lvl1pPr>
          </a:lstStyle>
          <a:p>
            <a:r>
              <a:rPr lang="en-US"/>
              <a:t>Click icon to add picture</a:t>
            </a:r>
            <a:endParaRPr lang="sv-SE" dirty="0"/>
          </a:p>
        </p:txBody>
      </p:sp>
      <p:sp>
        <p:nvSpPr>
          <p:cNvPr id="29" name="Picture Placeholder 28"/>
          <p:cNvSpPr>
            <a:spLocks noGrp="1"/>
          </p:cNvSpPr>
          <p:nvPr>
            <p:ph type="pic" sz="quarter" idx="18"/>
          </p:nvPr>
        </p:nvSpPr>
        <p:spPr>
          <a:xfrm>
            <a:off x="479424" y="4589656"/>
            <a:ext cx="5613952" cy="1367647"/>
          </a:xfrm>
        </p:spPr>
        <p:txBody>
          <a:bodyPr tIns="648000" anchor="ctr" anchorCtr="0"/>
          <a:lstStyle>
            <a:lvl1pPr marL="0" indent="0" algn="ctr">
              <a:buFontTx/>
              <a:buNone/>
              <a:defRPr sz="1600"/>
            </a:lvl1pPr>
          </a:lstStyle>
          <a:p>
            <a:r>
              <a:rPr lang="en-US" dirty="0"/>
              <a:t>Click icon to add picture</a:t>
            </a:r>
            <a:endParaRPr lang="sv-SE" dirty="0"/>
          </a:p>
        </p:txBody>
      </p:sp>
      <p:sp>
        <p:nvSpPr>
          <p:cNvPr id="25" name="Text Placeholder 24"/>
          <p:cNvSpPr>
            <a:spLocks noGrp="1"/>
          </p:cNvSpPr>
          <p:nvPr>
            <p:ph type="body" sz="quarter" idx="15"/>
          </p:nvPr>
        </p:nvSpPr>
        <p:spPr>
          <a:xfrm>
            <a:off x="6356194" y="3052065"/>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7" name="Text Placeholder 6"/>
          <p:cNvSpPr>
            <a:spLocks noGrp="1"/>
          </p:cNvSpPr>
          <p:nvPr>
            <p:ph type="body" sz="quarter" idx="16"/>
          </p:nvPr>
        </p:nvSpPr>
        <p:spPr>
          <a:xfrm>
            <a:off x="6356194" y="4589656"/>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Three </a:t>
            </a:r>
            <a:r>
              <a:rPr lang="sv-SE" sz="1200" dirty="0" err="1">
                <a:solidFill>
                  <a:srgbClr val="000000"/>
                </a:solidFill>
                <a:cs typeface="Arial" pitchFamily="34" charset="0"/>
              </a:rPr>
              <a:t>left</a:t>
            </a:r>
            <a:r>
              <a:rPr lang="sv-SE" sz="1200" dirty="0">
                <a:solidFill>
                  <a:srgbClr val="000000"/>
                </a:solidFill>
                <a:cs typeface="Arial" pitchFamily="34" charset="0"/>
              </a:rPr>
              <a:t>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57876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small pictures,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Three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35" name="Picture Placeholder 7"/>
          <p:cNvSpPr>
            <a:spLocks noGrp="1"/>
          </p:cNvSpPr>
          <p:nvPr>
            <p:ph type="pic" sz="quarter" idx="19"/>
          </p:nvPr>
        </p:nvSpPr>
        <p:spPr>
          <a:xfrm>
            <a:off x="4110175"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8220349" y="1395413"/>
            <a:ext cx="3970800" cy="4765675"/>
          </a:xfrm>
        </p:spPr>
        <p:txBody>
          <a:bodyPr tIns="756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6" name="Text Placeholder 5"/>
          <p:cNvSpPr>
            <a:spLocks noGrp="1"/>
          </p:cNvSpPr>
          <p:nvPr>
            <p:ph type="body" sz="quarter" idx="21"/>
          </p:nvPr>
        </p:nvSpPr>
        <p:spPr>
          <a:xfrm>
            <a:off x="1"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2"/>
          </p:nvPr>
        </p:nvSpPr>
        <p:spPr>
          <a:xfrm>
            <a:off x="4110175"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3"/>
          </p:nvPr>
        </p:nvSpPr>
        <p:spPr>
          <a:xfrm>
            <a:off x="8220349"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 name="Group 1"/>
          <p:cNvGrpSpPr/>
          <p:nvPr userDrawn="1"/>
        </p:nvGrpSpPr>
        <p:grpSpPr>
          <a:xfrm>
            <a:off x="-422733" y="3705133"/>
            <a:ext cx="199870" cy="146232"/>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24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2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Four</a:t>
            </a:r>
            <a:r>
              <a:rPr lang="sv-SE" sz="1200" dirty="0">
                <a:solidFill>
                  <a:srgbClr val="000000"/>
                </a:solidFill>
                <a:cs typeface="Arial" pitchFamily="34" charset="0"/>
              </a:rPr>
              <a:t>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35" name="Picture Placeholder 7"/>
          <p:cNvSpPr>
            <a:spLocks noGrp="1"/>
          </p:cNvSpPr>
          <p:nvPr>
            <p:ph type="pic" sz="quarter" idx="19"/>
          </p:nvPr>
        </p:nvSpPr>
        <p:spPr>
          <a:xfrm>
            <a:off x="6165192"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247789" y="1395412"/>
            <a:ext cx="2934000" cy="4765675"/>
          </a:xfrm>
        </p:spPr>
        <p:txBody>
          <a:bodyPr tIns="68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3082596"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23" name="Text Placeholder 5"/>
          <p:cNvSpPr>
            <a:spLocks noGrp="1"/>
          </p:cNvSpPr>
          <p:nvPr>
            <p:ph type="body" sz="quarter" idx="22"/>
          </p:nvPr>
        </p:nvSpPr>
        <p:spPr>
          <a:xfrm>
            <a:off x="0"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3"/>
          </p:nvPr>
        </p:nvSpPr>
        <p:spPr>
          <a:xfrm>
            <a:off x="3082596"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6165192"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9247789"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7" name="Group 26"/>
          <p:cNvGrpSpPr/>
          <p:nvPr userDrawn="1"/>
        </p:nvGrpSpPr>
        <p:grpSpPr>
          <a:xfrm>
            <a:off x="-422733" y="3705133"/>
            <a:ext cx="199870" cy="146232"/>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157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32">
          <p15:clr>
            <a:srgbClr val="FBAE40"/>
          </p15:clr>
        </p15:guide>
        <p15:guide id="2" orient="horz" pos="242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ive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3"/>
            <a:ext cx="2323528"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Five</a:t>
            </a:r>
            <a:r>
              <a:rPr lang="sv-SE" sz="1200" dirty="0">
                <a:solidFill>
                  <a:srgbClr val="000000"/>
                </a:solidFill>
                <a:cs typeface="Arial" pitchFamily="34" charset="0"/>
              </a:rPr>
              <a:t>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35" name="Picture Placeholder 7"/>
          <p:cNvSpPr>
            <a:spLocks noGrp="1"/>
          </p:cNvSpPr>
          <p:nvPr>
            <p:ph type="pic" sz="quarter" idx="19"/>
          </p:nvPr>
        </p:nvSpPr>
        <p:spPr>
          <a:xfrm>
            <a:off x="4935600"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869673" y="1395413"/>
            <a:ext cx="2322000" cy="4765674"/>
          </a:xfrm>
        </p:spPr>
        <p:txBody>
          <a:bodyPr tIns="86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2468564"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1" name="Picture Placeholder 7"/>
          <p:cNvSpPr>
            <a:spLocks noGrp="1"/>
          </p:cNvSpPr>
          <p:nvPr>
            <p:ph type="pic" sz="quarter" idx="22"/>
          </p:nvPr>
        </p:nvSpPr>
        <p:spPr>
          <a:xfrm>
            <a:off x="7402636"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24" name="Text Placeholder 5"/>
          <p:cNvSpPr>
            <a:spLocks noGrp="1"/>
          </p:cNvSpPr>
          <p:nvPr>
            <p:ph type="body" sz="quarter" idx="23"/>
          </p:nvPr>
        </p:nvSpPr>
        <p:spPr>
          <a:xfrm>
            <a:off x="0"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2467418"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7402254"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7" name="Text Placeholder 5"/>
          <p:cNvSpPr>
            <a:spLocks noGrp="1"/>
          </p:cNvSpPr>
          <p:nvPr>
            <p:ph type="body" sz="quarter" idx="26"/>
          </p:nvPr>
        </p:nvSpPr>
        <p:spPr>
          <a:xfrm>
            <a:off x="4934836"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32" name="Text Placeholder 5"/>
          <p:cNvSpPr>
            <a:spLocks noGrp="1"/>
          </p:cNvSpPr>
          <p:nvPr>
            <p:ph type="body" sz="quarter" idx="27"/>
          </p:nvPr>
        </p:nvSpPr>
        <p:spPr>
          <a:xfrm>
            <a:off x="9869673"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47" name="Group 46"/>
          <p:cNvGrpSpPr/>
          <p:nvPr userDrawn="1"/>
        </p:nvGrpSpPr>
        <p:grpSpPr>
          <a:xfrm>
            <a:off x="-422733" y="3705133"/>
            <a:ext cx="199870" cy="146232"/>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799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3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Divider slide – NCC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3"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NCC </a:t>
            </a:r>
            <a:r>
              <a:rPr lang="sv-SE" sz="1100" dirty="0" err="1">
                <a:solidFill>
                  <a:srgbClr val="000000"/>
                </a:solidFill>
                <a:cs typeface="Arial" pitchFamily="34" charset="0"/>
              </a:rPr>
              <a:t>Blue</a:t>
            </a:r>
            <a:endParaRPr lang="sv-SE" sz="1100" dirty="0">
              <a:solidFill>
                <a:srgbClr val="000000"/>
              </a:solidFill>
              <a:cs typeface="Arial" pitchFamily="34" charset="0"/>
            </a:endParaRPr>
          </a:p>
        </p:txBody>
      </p:sp>
      <p:sp>
        <p:nvSpPr>
          <p:cNvPr id="8" name="Date Placeholder 7"/>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11" name="Footer Placeholder 10"/>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34973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337347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283926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slide – NCC Light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err="1">
                <a:solidFill>
                  <a:srgbClr val="000000"/>
                </a:solidFill>
                <a:cs typeface="Arial" pitchFamily="34" charset="0"/>
              </a:rPr>
              <a:t>Light</a:t>
            </a:r>
            <a:r>
              <a:rPr lang="sv-SE" sz="1100" dirty="0">
                <a:solidFill>
                  <a:srgbClr val="000000"/>
                </a:solidFill>
                <a:cs typeface="Arial" pitchFamily="34" charset="0"/>
              </a:rPr>
              <a:t> </a:t>
            </a:r>
            <a:r>
              <a:rPr lang="sv-SE" sz="1100" dirty="0" err="1">
                <a:solidFill>
                  <a:srgbClr val="000000"/>
                </a:solidFill>
                <a:cs typeface="Arial" pitchFamily="34" charset="0"/>
              </a:rPr>
              <a:t>Blue</a:t>
            </a:r>
            <a:endParaRPr lang="sv-SE" sz="1100" dirty="0">
              <a:solidFill>
                <a:srgbClr val="000000"/>
              </a:solidFill>
              <a:cs typeface="Arial" pitchFamily="34" charset="0"/>
            </a:endParaRPr>
          </a:p>
        </p:txBody>
      </p:sp>
      <p:sp>
        <p:nvSpPr>
          <p:cNvPr id="11"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015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slide – NCC Pink">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Pink</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92215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ogotyp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7307" y="2317948"/>
            <a:ext cx="3903759" cy="1577725"/>
          </a:xfrm>
          <a:prstGeom prst="rect">
            <a:avLst/>
          </a:prstGeom>
        </p:spPr>
      </p:pic>
      <p:sp>
        <p:nvSpPr>
          <p:cNvPr id="3" name="TextBox 2"/>
          <p:cNvSpPr txBox="1"/>
          <p:nvPr userDrawn="1"/>
        </p:nvSpPr>
        <p:spPr>
          <a:xfrm>
            <a:off x="-2285999" y="143195"/>
            <a:ext cx="2245360" cy="338554"/>
          </a:xfrm>
          <a:prstGeom prst="rect">
            <a:avLst/>
          </a:prstGeom>
          <a:noFill/>
        </p:spPr>
        <p:txBody>
          <a:bodyPr wrap="square" rtlCol="0">
            <a:spAutoFit/>
          </a:bodyPr>
          <a:lstStyle/>
          <a:p>
            <a:pPr algn="r"/>
            <a:r>
              <a:rPr lang="sv-SE" sz="1600" dirty="0">
                <a:solidFill>
                  <a:srgbClr val="000000"/>
                </a:solidFill>
                <a:cs typeface="Arial" pitchFamily="34" charset="0"/>
              </a:rPr>
              <a:t>Logotype</a:t>
            </a:r>
          </a:p>
        </p:txBody>
      </p:sp>
      <p:sp>
        <p:nvSpPr>
          <p:cNvPr id="2" name="Date Placeholder 1"/>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Tree>
    <p:extLst>
      <p:ext uri="{BB962C8B-B14F-4D97-AF65-F5344CB8AC3E}">
        <p14:creationId xmlns:p14="http://schemas.microsoft.com/office/powerpoint/2010/main" val="109858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2" name="Rectangle 1"/>
          <p:cNvSpPr/>
          <p:nvPr userDrawn="1"/>
        </p:nvSpPr>
        <p:spPr>
          <a:xfrm>
            <a:off x="0" y="0"/>
            <a:ext cx="12192000" cy="6162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18751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2" name="Rectangle 1"/>
          <p:cNvSpPr/>
          <p:nvPr userDrawn="1"/>
        </p:nvSpPr>
        <p:spPr>
          <a:xfrm>
            <a:off x="0" y="0"/>
            <a:ext cx="12192000" cy="616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24305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p>
            <a:r>
              <a:rPr lang="en-US"/>
              <a:t>Click to edit Master title style</a:t>
            </a:r>
            <a:endParaRPr lang="sv-SE"/>
          </a:p>
        </p:txBody>
      </p:sp>
      <p:pic>
        <p:nvPicPr>
          <p:cNvPr id="10" name="Bildobjekt 9">
            <a:extLst>
              <a:ext uri="{FF2B5EF4-FFF2-40B4-BE49-F238E27FC236}">
                <a16:creationId xmlns:a16="http://schemas.microsoft.com/office/drawing/2014/main" id="{BE5D5B7F-4D59-4A0E-910D-D7318ADC35D1}"/>
              </a:ext>
            </a:extLst>
          </p:cNvPr>
          <p:cNvPicPr>
            <a:picLocks noChangeAspect="1"/>
          </p:cNvPicPr>
          <p:nvPr userDrawn="1"/>
        </p:nvPicPr>
        <p:blipFill>
          <a:blip r:embed="rId2"/>
          <a:stretch>
            <a:fillRect/>
          </a:stretch>
        </p:blipFill>
        <p:spPr>
          <a:xfrm>
            <a:off x="10534650" y="6295736"/>
            <a:ext cx="1257300" cy="427482"/>
          </a:xfrm>
          <a:prstGeom prst="rect">
            <a:avLst/>
          </a:prstGeom>
        </p:spPr>
      </p:pic>
    </p:spTree>
    <p:extLst>
      <p:ext uri="{BB962C8B-B14F-4D97-AF65-F5344CB8AC3E}">
        <p14:creationId xmlns:p14="http://schemas.microsoft.com/office/powerpoint/2010/main" val="269829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3916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0" name="Rectangle 19"/>
          <p:cNvSpPr/>
          <p:nvPr userDrawn="1"/>
        </p:nvSpPr>
        <p:spPr>
          <a:xfrm>
            <a:off x="-1591843"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21" name="Rectangle 20"/>
          <p:cNvSpPr/>
          <p:nvPr userDrawn="1"/>
        </p:nvSpPr>
        <p:spPr>
          <a:xfrm>
            <a:off x="12192000"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27" name="Title Placeholder 1"/>
          <p:cNvSpPr>
            <a:spLocks noGrp="1"/>
          </p:cNvSpPr>
          <p:nvPr>
            <p:ph type="title"/>
          </p:nvPr>
        </p:nvSpPr>
        <p:spPr bwMode="auto">
          <a:xfrm>
            <a:off x="385080" y="197634"/>
            <a:ext cx="11327495" cy="10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endParaRPr lang="sv-SE" dirty="0"/>
          </a:p>
        </p:txBody>
      </p:sp>
      <p:sp>
        <p:nvSpPr>
          <p:cNvPr id="1028" name="Text Placeholder 2"/>
          <p:cNvSpPr>
            <a:spLocks noGrp="1"/>
          </p:cNvSpPr>
          <p:nvPr>
            <p:ph type="body" idx="1"/>
          </p:nvPr>
        </p:nvSpPr>
        <p:spPr bwMode="auto">
          <a:xfrm>
            <a:off x="385080" y="1773239"/>
            <a:ext cx="9988281" cy="41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p:txBody>
      </p:sp>
      <p:sp>
        <p:nvSpPr>
          <p:cNvPr id="4" name="Date Placeholder 3"/>
          <p:cNvSpPr>
            <a:spLocks noGrp="1"/>
          </p:cNvSpPr>
          <p:nvPr>
            <p:ph type="dt" sz="half" idx="2"/>
          </p:nvPr>
        </p:nvSpPr>
        <p:spPr>
          <a:xfrm>
            <a:off x="1816174" y="6509117"/>
            <a:ext cx="1255587" cy="260350"/>
          </a:xfrm>
          <a:prstGeom prst="rect">
            <a:avLst/>
          </a:prstGeom>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mn-cs"/>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3"/>
          </p:nvPr>
        </p:nvSpPr>
        <p:spPr>
          <a:xfrm>
            <a:off x="3071761" y="6509117"/>
            <a:ext cx="1338482" cy="260350"/>
          </a:xfrm>
          <a:prstGeom prst="rect">
            <a:avLst/>
          </a:prstGeom>
        </p:spPr>
        <p:txBody>
          <a:bodyPr vert="horz" wrap="none" lIns="91440" tIns="45720" rIns="91440" bIns="45720" rtlCol="0" anchor="ctr"/>
          <a:lstStyle>
            <a:lvl1pPr algn="l" fontAlgn="auto">
              <a:spcBef>
                <a:spcPts val="0"/>
              </a:spcBef>
              <a:spcAft>
                <a:spcPts val="0"/>
              </a:spcAft>
              <a:defRPr sz="800" dirty="0" smtClean="0">
                <a:solidFill>
                  <a:schemeClr val="tx2"/>
                </a:solidFill>
                <a:latin typeface="Arial" pitchFamily="34" charset="0"/>
                <a:cs typeface="+mn-cs"/>
              </a:defRPr>
            </a:lvl1pPr>
          </a:lstStyle>
          <a:p>
            <a:pPr>
              <a:defRPr/>
            </a:pPr>
            <a:r>
              <a:rPr lang="sv-SE">
                <a:solidFill>
                  <a:srgbClr val="000000"/>
                </a:solidFill>
              </a:rPr>
              <a:t>zcCompany</a:t>
            </a:r>
          </a:p>
        </p:txBody>
      </p:sp>
      <p:sp>
        <p:nvSpPr>
          <p:cNvPr id="6" name="Slide Number Placeholder 5"/>
          <p:cNvSpPr>
            <a:spLocks noGrp="1"/>
          </p:cNvSpPr>
          <p:nvPr>
            <p:ph type="sldNum" sz="quarter" idx="4"/>
          </p:nvPr>
        </p:nvSpPr>
        <p:spPr>
          <a:xfrm>
            <a:off x="393239" y="6509379"/>
            <a:ext cx="441014" cy="259827"/>
          </a:xfrm>
          <a:prstGeom prst="rect">
            <a:avLst/>
          </a:prstGeom>
          <a:noFill/>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Arial" pitchFamily="34" charset="0"/>
              </a:defRPr>
            </a:lvl1pPr>
          </a:lstStyle>
          <a:p>
            <a:pPr>
              <a:defRPr/>
            </a:pPr>
            <a:fld id="{ACBE7240-11B6-4A7D-A438-C0A3DD527519}" type="slidenum">
              <a:rPr lang="sv-SE">
                <a:solidFill>
                  <a:srgbClr val="000000"/>
                </a:solidFill>
              </a:rPr>
              <a:pPr>
                <a:defRPr/>
              </a:pPr>
              <a:t>‹#›</a:t>
            </a:fld>
            <a:endParaRPr lang="sv-SE" dirty="0">
              <a:solidFill>
                <a:srgbClr val="000000"/>
              </a:solidFill>
            </a:endParaRPr>
          </a:p>
        </p:txBody>
      </p:sp>
      <p:cxnSp>
        <p:nvCxnSpPr>
          <p:cNvPr id="25" name="Rak 10"/>
          <p:cNvCxnSpPr/>
          <p:nvPr/>
        </p:nvCxnSpPr>
        <p:spPr>
          <a:xfrm>
            <a:off x="47942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10"/>
          <p:cNvCxnSpPr/>
          <p:nvPr/>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Rak 10"/>
          <p:cNvCxnSpPr/>
          <p:nvPr/>
        </p:nvCxnSpPr>
        <p:spPr>
          <a:xfrm rot="5400000">
            <a:off x="-322798" y="1678487"/>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p:nvCxnSpPr>
        <p:spPr>
          <a:xfrm>
            <a:off x="757121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ak 10"/>
          <p:cNvCxnSpPr/>
          <p:nvPr/>
        </p:nvCxnSpPr>
        <p:spPr>
          <a:xfrm>
            <a:off x="8991489"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Rak 10"/>
          <p:cNvCxnSpPr/>
          <p:nvPr/>
        </p:nvCxnSpPr>
        <p:spPr>
          <a:xfrm>
            <a:off x="609578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61">
            <a:extLst>
              <a:ext uri="{28A0092B-C50C-407E-A947-70E740481C1C}">
                <a14:useLocalDpi xmlns:a14="http://schemas.microsoft.com/office/drawing/2010/main" val="0"/>
              </a:ext>
            </a:extLst>
          </a:blip>
          <a:stretch>
            <a:fillRect/>
          </a:stretch>
        </p:blipFill>
        <p:spPr>
          <a:xfrm>
            <a:off x="10673875" y="6286105"/>
            <a:ext cx="1036201" cy="395403"/>
          </a:xfrm>
          <a:prstGeom prst="rect">
            <a:avLst/>
          </a:prstGeom>
        </p:spPr>
      </p:pic>
      <p:cxnSp>
        <p:nvCxnSpPr>
          <p:cNvPr id="17" name="Rak 10"/>
          <p:cNvCxnSpPr/>
          <p:nvPr userDrawn="1"/>
        </p:nvCxnSpPr>
        <p:spPr>
          <a:xfrm rot="5400000">
            <a:off x="-322797" y="1095170"/>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773785"/>
      </p:ext>
    </p:extLst>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 id="2147483800" r:id="rId33"/>
    <p:sldLayoutId id="2147483801" r:id="rId34"/>
    <p:sldLayoutId id="2147483802" r:id="rId35"/>
    <p:sldLayoutId id="2147483803" r:id="rId36"/>
    <p:sldLayoutId id="2147483804" r:id="rId37"/>
    <p:sldLayoutId id="2147483805" r:id="rId38"/>
    <p:sldLayoutId id="2147483806" r:id="rId39"/>
    <p:sldLayoutId id="2147483807" r:id="rId40"/>
    <p:sldLayoutId id="2147483808" r:id="rId41"/>
    <p:sldLayoutId id="2147483809" r:id="rId42"/>
    <p:sldLayoutId id="2147483810" r:id="rId43"/>
    <p:sldLayoutId id="2147483811" r:id="rId44"/>
    <p:sldLayoutId id="2147483812" r:id="rId45"/>
    <p:sldLayoutId id="2147483813" r:id="rId46"/>
    <p:sldLayoutId id="2147483814" r:id="rId47"/>
    <p:sldLayoutId id="2147483815" r:id="rId48"/>
    <p:sldLayoutId id="2147483816" r:id="rId49"/>
    <p:sldLayoutId id="2147483817" r:id="rId50"/>
    <p:sldLayoutId id="2147483818" r:id="rId51"/>
    <p:sldLayoutId id="2147483819" r:id="rId52"/>
    <p:sldLayoutId id="2147483820" r:id="rId53"/>
    <p:sldLayoutId id="2147483821" r:id="rId54"/>
    <p:sldLayoutId id="2147483822" r:id="rId55"/>
    <p:sldLayoutId id="2147483823" r:id="rId56"/>
    <p:sldLayoutId id="2147483824" r:id="rId57"/>
    <p:sldLayoutId id="2147483825" r:id="rId58"/>
    <p:sldLayoutId id="2147483826" r:id="rId5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lnSpc>
          <a:spcPct val="90000"/>
        </a:lnSpc>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p:titleStyle>
    <p:body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8">
          <p15:clr>
            <a:srgbClr val="F26B43"/>
          </p15:clr>
        </p15:guide>
        <p15:guide id="2" orient="horz" pos="879">
          <p15:clr>
            <a:srgbClr val="F26B43"/>
          </p15:clr>
        </p15:guide>
        <p15:guide id="3" pos="302">
          <p15:clr>
            <a:srgbClr val="F26B43"/>
          </p15:clr>
        </p15:guide>
        <p15:guide id="4" orient="horz" pos="3748">
          <p15:clr>
            <a:srgbClr val="F26B43"/>
          </p15:clr>
        </p15:guide>
        <p15:guide id="5" orient="horz" pos="1117">
          <p15:clr>
            <a:srgbClr val="F26B43"/>
          </p15:clr>
        </p15:guide>
        <p15:guide id="6" orient="horz" pos="750">
          <p15:clr>
            <a:srgbClr val="F26B43"/>
          </p15:clr>
        </p15:guide>
        <p15:guide id="7" pos="5664">
          <p15:clr>
            <a:srgbClr val="F26B43"/>
          </p15:clr>
        </p15:guide>
        <p15:guide id="8" pos="4770">
          <p15:clr>
            <a:srgbClr val="F26B43"/>
          </p15:clr>
        </p15:guide>
        <p15:guide id="9" pos="3840">
          <p15:clr>
            <a:srgbClr val="F26B43"/>
          </p15:clr>
        </p15:guide>
        <p15:guide id="10"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slide" Target="slide3.xml"/><Relationship Id="rId21" Type="http://schemas.openxmlformats.org/officeDocument/2006/relationships/slide" Target="slide22.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8.xml"/><Relationship Id="rId2" Type="http://schemas.openxmlformats.org/officeDocument/2006/relationships/notesSlide" Target="../notesSlides/notesSlide2.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8.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1.xml"/><Relationship Id="rId19"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solidFill>
                  <a:srgbClr val="FFFFFF"/>
                </a:solidFill>
              </a:rPr>
              <a:t>Ritramar, namnruta och metadata</a:t>
            </a:r>
            <a:br>
              <a:rPr lang="sv-SE" sz="8800" dirty="0">
                <a:solidFill>
                  <a:srgbClr val="FFFFFF"/>
                </a:solidFill>
              </a:rPr>
            </a:br>
            <a:r>
              <a:rPr lang="sv-SE" sz="1800" b="0" dirty="0">
                <a:solidFill>
                  <a:srgbClr val="FFFFFF"/>
                </a:solidFill>
              </a:rPr>
              <a:t>Anvisning med exempel på information och metadata i handlingsförteckning och ritningar</a:t>
            </a:r>
            <a:endParaRPr lang="sv-SE" sz="1800" dirty="0">
              <a:solidFill>
                <a:schemeClr val="bg1"/>
              </a:solidFill>
            </a:endParaRPr>
          </a:p>
        </p:txBody>
      </p:sp>
      <p:sp>
        <p:nvSpPr>
          <p:cNvPr id="9" name="Rektangel 8">
            <a:extLst>
              <a:ext uri="{FF2B5EF4-FFF2-40B4-BE49-F238E27FC236}">
                <a16:creationId xmlns:a16="http://schemas.microsoft.com/office/drawing/2014/main" id="{545DA67C-729D-4DC3-AD3C-52DF7E71D751}"/>
              </a:ext>
            </a:extLst>
          </p:cNvPr>
          <p:cNvSpPr/>
          <p:nvPr/>
        </p:nvSpPr>
        <p:spPr>
          <a:xfrm>
            <a:off x="0" y="1"/>
            <a:ext cx="12192000" cy="61555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a:solidFill>
                <a:srgbClr val="FFFFFF"/>
              </a:solidFill>
              <a:cs typeface="Arial" pitchFamily="34" charset="0"/>
            </a:endParaRPr>
          </a:p>
        </p:txBody>
      </p:sp>
      <p:sp>
        <p:nvSpPr>
          <p:cNvPr id="12" name="Platshållare för sidfot 1">
            <a:extLst>
              <a:ext uri="{FF2B5EF4-FFF2-40B4-BE49-F238E27FC236}">
                <a16:creationId xmlns:a16="http://schemas.microsoft.com/office/drawing/2014/main" id="{47160527-AD79-4710-9201-5406748706E0}"/>
              </a:ext>
            </a:extLst>
          </p:cNvPr>
          <p:cNvSpPr>
            <a:spLocks noGrp="1"/>
          </p:cNvSpPr>
          <p:nvPr>
            <p:ph type="ftr" sz="quarter" idx="11"/>
          </p:nvPr>
        </p:nvSpPr>
        <p:spPr>
          <a:xfrm>
            <a:off x="377475" y="6395686"/>
            <a:ext cx="3956400" cy="327532"/>
          </a:xfrm>
        </p:spPr>
        <p:txBody>
          <a:bodyPr/>
          <a:lstStyle/>
          <a:p>
            <a:pPr>
              <a:defRPr/>
            </a:pPr>
            <a:r>
              <a:rPr lang="sv-SE" sz="1000" dirty="0"/>
              <a:t>Version 2.1 från 2022-12-02</a:t>
            </a:r>
          </a:p>
        </p:txBody>
      </p:sp>
      <p:sp>
        <p:nvSpPr>
          <p:cNvPr id="7" name="Rubrik 4">
            <a:extLst>
              <a:ext uri="{FF2B5EF4-FFF2-40B4-BE49-F238E27FC236}">
                <a16:creationId xmlns:a16="http://schemas.microsoft.com/office/drawing/2014/main" id="{95704FF2-410F-4963-AD7A-C8AE9634402A}"/>
              </a:ext>
            </a:extLst>
          </p:cNvPr>
          <p:cNvSpPr txBox="1">
            <a:spLocks/>
          </p:cNvSpPr>
          <p:nvPr/>
        </p:nvSpPr>
        <p:spPr bwMode="auto">
          <a:xfrm>
            <a:off x="377474" y="695325"/>
            <a:ext cx="1167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r>
              <a:rPr lang="sv-SE" sz="4800" dirty="0">
                <a:solidFill>
                  <a:srgbClr val="FFFFFF"/>
                </a:solidFill>
              </a:rPr>
              <a:t>BEAst Namnruta – Byggnad 2.1</a:t>
            </a:r>
            <a:br>
              <a:rPr lang="sv-SE" sz="5400" dirty="0">
                <a:solidFill>
                  <a:srgbClr val="FFFFFF"/>
                </a:solidFill>
              </a:rPr>
            </a:br>
            <a:r>
              <a:rPr lang="sv-SE" sz="1800" b="0" dirty="0">
                <a:solidFill>
                  <a:srgbClr val="FFFFFF"/>
                </a:solidFill>
              </a:rPr>
              <a:t>Standard namnruta i handlingar med förklarande text</a:t>
            </a:r>
            <a:br>
              <a:rPr lang="sv-SE" sz="1800" b="0" dirty="0">
                <a:solidFill>
                  <a:srgbClr val="FFFFFF"/>
                </a:solidFill>
              </a:rPr>
            </a:br>
            <a:br>
              <a:rPr lang="sv-SE" sz="1800" b="0" dirty="0">
                <a:solidFill>
                  <a:srgbClr val="FFFFFF"/>
                </a:solidFill>
              </a:rPr>
            </a:br>
            <a:endParaRPr lang="sv-SE" dirty="0">
              <a:solidFill>
                <a:srgbClr val="FFFFFF"/>
              </a:solidFill>
            </a:endParaRPr>
          </a:p>
        </p:txBody>
      </p:sp>
    </p:spTree>
    <p:extLst>
      <p:ext uri="{BB962C8B-B14F-4D97-AF65-F5344CB8AC3E}">
        <p14:creationId xmlns:p14="http://schemas.microsoft.com/office/powerpoint/2010/main" val="109756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E9D6AA2F-0500-493A-8E8B-910632E35131}"/>
              </a:ext>
            </a:extLst>
          </p:cNvPr>
          <p:cNvPicPr/>
          <p:nvPr/>
        </p:nvPicPr>
        <p:blipFill rotWithShape="1">
          <a:blip r:embed="rId3"/>
          <a:srcRect/>
          <a:stretch/>
        </p:blipFill>
        <p:spPr>
          <a:xfrm>
            <a:off x="593944"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7. Namnrutan – här sker förändringar</a:t>
            </a:r>
            <a:br>
              <a:rPr lang="sv-SE" dirty="0"/>
            </a:br>
            <a:r>
              <a:rPr lang="sv-SE" sz="1800" b="0" dirty="0">
                <a:solidFill>
                  <a:schemeClr val="bg1"/>
                </a:solidFill>
              </a:rPr>
              <a:t>Ändringar som uppdateras i samband med publiceringar</a:t>
            </a:r>
          </a:p>
        </p:txBody>
      </p:sp>
      <p:sp>
        <p:nvSpPr>
          <p:cNvPr id="14" name="Rektangel 13">
            <a:extLst>
              <a:ext uri="{FF2B5EF4-FFF2-40B4-BE49-F238E27FC236}">
                <a16:creationId xmlns:a16="http://schemas.microsoft.com/office/drawing/2014/main" id="{22D6DEE9-AF43-403D-8E9C-8A0B1D653CF7}"/>
              </a:ext>
            </a:extLst>
          </p:cNvPr>
          <p:cNvSpPr/>
          <p:nvPr/>
        </p:nvSpPr>
        <p:spPr>
          <a:xfrm>
            <a:off x="4368399" y="1767332"/>
            <a:ext cx="2883546" cy="470000"/>
          </a:xfrm>
          <a:prstGeom prst="rect">
            <a:avLst/>
          </a:prstGeom>
        </p:spPr>
        <p:txBody>
          <a:bodyPr wrap="none">
            <a:spAutoFit/>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Godkännandeprocess</a:t>
            </a:r>
          </a:p>
        </p:txBody>
      </p:sp>
      <p:cxnSp>
        <p:nvCxnSpPr>
          <p:cNvPr id="15" name="Rak koppling 14">
            <a:extLst>
              <a:ext uri="{FF2B5EF4-FFF2-40B4-BE49-F238E27FC236}">
                <a16:creationId xmlns:a16="http://schemas.microsoft.com/office/drawing/2014/main" id="{38435867-3FA4-4C56-B0F2-AE2A29CB6E59}"/>
              </a:ext>
            </a:extLst>
          </p:cNvPr>
          <p:cNvCxnSpPr>
            <a:cxnSpLocks/>
          </p:cNvCxnSpPr>
          <p:nvPr/>
        </p:nvCxnSpPr>
        <p:spPr>
          <a:xfrm>
            <a:off x="3467441" y="2002332"/>
            <a:ext cx="900958"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16" name="Rektangel 15">
            <a:extLst>
              <a:ext uri="{FF2B5EF4-FFF2-40B4-BE49-F238E27FC236}">
                <a16:creationId xmlns:a16="http://schemas.microsoft.com/office/drawing/2014/main" id="{36A3D026-DE62-4D7C-9923-0289997C27F1}"/>
              </a:ext>
            </a:extLst>
          </p:cNvPr>
          <p:cNvSpPr/>
          <p:nvPr/>
        </p:nvSpPr>
        <p:spPr>
          <a:xfrm>
            <a:off x="618213" y="1629696"/>
            <a:ext cx="2839289" cy="791479"/>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1D8DFDE0-2FF6-413F-9264-A58D322EB698}"/>
              </a:ext>
            </a:extLst>
          </p:cNvPr>
          <p:cNvSpPr/>
          <p:nvPr/>
        </p:nvSpPr>
        <p:spPr>
          <a:xfrm>
            <a:off x="4368399" y="6121237"/>
            <a:ext cx="2883546" cy="470000"/>
          </a:xfrm>
          <a:prstGeom prst="rect">
            <a:avLst/>
          </a:prstGeom>
        </p:spPr>
        <p:txBody>
          <a:bodyPr wrap="none">
            <a:spAutoFit/>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Godkännandeprocess</a:t>
            </a:r>
          </a:p>
        </p:txBody>
      </p:sp>
      <p:cxnSp>
        <p:nvCxnSpPr>
          <p:cNvPr id="20" name="Rak koppling 19">
            <a:extLst>
              <a:ext uri="{FF2B5EF4-FFF2-40B4-BE49-F238E27FC236}">
                <a16:creationId xmlns:a16="http://schemas.microsoft.com/office/drawing/2014/main" id="{AD2925A4-672D-4173-9C86-515BC41A06FB}"/>
              </a:ext>
            </a:extLst>
          </p:cNvPr>
          <p:cNvCxnSpPr>
            <a:cxnSpLocks/>
          </p:cNvCxnSpPr>
          <p:nvPr/>
        </p:nvCxnSpPr>
        <p:spPr>
          <a:xfrm>
            <a:off x="3467441" y="6356237"/>
            <a:ext cx="900958"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7B3BBAB4-4A90-4986-AAEF-F68DC8D3976C}"/>
              </a:ext>
            </a:extLst>
          </p:cNvPr>
          <p:cNvSpPr/>
          <p:nvPr/>
        </p:nvSpPr>
        <p:spPr>
          <a:xfrm>
            <a:off x="2961861" y="6217920"/>
            <a:ext cx="495641" cy="287700"/>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72863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8"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DD3E75B-40F8-4AE7-A3DB-20272469F426}"/>
              </a:ext>
            </a:extLst>
          </p:cNvPr>
          <p:cNvPicPr>
            <a:picLocks noChangeAspect="1"/>
          </p:cNvPicPr>
          <p:nvPr/>
        </p:nvPicPr>
        <p:blipFill rotWithShape="1">
          <a:blip r:embed="rId3"/>
          <a:srcRect b="5568"/>
          <a:stretch/>
        </p:blipFill>
        <p:spPr>
          <a:xfrm>
            <a:off x="685098" y="1519792"/>
            <a:ext cx="2692628" cy="4851511"/>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8. Orienteringsfigur och hänvisningar</a:t>
            </a:r>
            <a:br>
              <a:rPr lang="sv-SE" dirty="0"/>
            </a:br>
            <a:endParaRPr lang="sv-SE" sz="1800" b="0" dirty="0">
              <a:solidFill>
                <a:schemeClr val="bg1"/>
              </a:solidFill>
            </a:endParaRPr>
          </a:p>
        </p:txBody>
      </p:sp>
      <p:sp>
        <p:nvSpPr>
          <p:cNvPr id="10" name="Rektangel 9">
            <a:extLst>
              <a:ext uri="{FF2B5EF4-FFF2-40B4-BE49-F238E27FC236}">
                <a16:creationId xmlns:a16="http://schemas.microsoft.com/office/drawing/2014/main" id="{7C815BCC-91BF-47F0-9840-53DD2BF16EA0}"/>
              </a:ext>
            </a:extLst>
          </p:cNvPr>
          <p:cNvSpPr/>
          <p:nvPr/>
        </p:nvSpPr>
        <p:spPr>
          <a:xfrm>
            <a:off x="3990610" y="1597808"/>
            <a:ext cx="7896590" cy="3416320"/>
          </a:xfrm>
          <a:prstGeom prst="rect">
            <a:avLst/>
          </a:prstGeom>
        </p:spPr>
        <p:txBody>
          <a:bodyPr wrap="square">
            <a:spAutoFit/>
          </a:bodyPr>
          <a:lstStyle/>
          <a:p>
            <a:r>
              <a:rPr lang="sv-SE" dirty="0"/>
              <a:t>Ovanför eller i anslutning till namnrutan ska det finnas en orienteringsfigur. </a:t>
            </a:r>
          </a:p>
          <a:p>
            <a:r>
              <a:rPr lang="sv-SE" dirty="0"/>
              <a:t> </a:t>
            </a:r>
          </a:p>
          <a:p>
            <a:r>
              <a:rPr lang="sv-SE" dirty="0"/>
              <a:t>Orienteringsfiguren ska överskådligt och schematiskt redovisa projektet. </a:t>
            </a:r>
          </a:p>
          <a:p>
            <a:r>
              <a:rPr lang="sv-SE" dirty="0"/>
              <a:t> </a:t>
            </a:r>
          </a:p>
          <a:p>
            <a:r>
              <a:rPr lang="sv-SE" dirty="0"/>
              <a:t>Hänvisningar i orienteringsfiguren till planer och sektioner kan innehålla korrekt referens till motsvarande ritning så att det finns förutsättning för automatiserad hyperlänkning. </a:t>
            </a:r>
            <a:br>
              <a:rPr lang="sv-SE" dirty="0"/>
            </a:br>
            <a:br>
              <a:rPr lang="sv-SE" dirty="0"/>
            </a:br>
            <a:r>
              <a:rPr lang="sv-SE" dirty="0"/>
              <a:t>Fri anpassning av höjden på orienteringsfiguren. Här sker ingen datafångst. Kan användas utan indelande linje mellan sektion och plan. </a:t>
            </a:r>
          </a:p>
          <a:p>
            <a:endParaRPr lang="sv-SE" dirty="0"/>
          </a:p>
          <a:p>
            <a:r>
              <a:rPr lang="sv-SE" dirty="0"/>
              <a:t>Se vidare exempel </a:t>
            </a:r>
            <a:r>
              <a:rPr lang="sv-SE" b="1" dirty="0"/>
              <a:t>BEAst Hänvisningar i handlingar</a:t>
            </a:r>
          </a:p>
        </p:txBody>
      </p:sp>
      <p:sp>
        <p:nvSpPr>
          <p:cNvPr id="7" name="Rektangel 6">
            <a:extLst>
              <a:ext uri="{FF2B5EF4-FFF2-40B4-BE49-F238E27FC236}">
                <a16:creationId xmlns:a16="http://schemas.microsoft.com/office/drawing/2014/main" id="{033C2E88-2D66-4A02-8E0C-6AD09C565834}"/>
              </a:ext>
            </a:extLst>
          </p:cNvPr>
          <p:cNvSpPr/>
          <p:nvPr/>
        </p:nvSpPr>
        <p:spPr>
          <a:xfrm>
            <a:off x="723443" y="1556497"/>
            <a:ext cx="2618151" cy="2494430"/>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cxnSp>
        <p:nvCxnSpPr>
          <p:cNvPr id="8" name="Rak koppling 7">
            <a:extLst>
              <a:ext uri="{FF2B5EF4-FFF2-40B4-BE49-F238E27FC236}">
                <a16:creationId xmlns:a16="http://schemas.microsoft.com/office/drawing/2014/main" id="{AB31CD9F-F94F-40CA-92FC-7C0664B04064}"/>
              </a:ext>
            </a:extLst>
          </p:cNvPr>
          <p:cNvCxnSpPr>
            <a:cxnSpLocks/>
          </p:cNvCxnSpPr>
          <p:nvPr/>
        </p:nvCxnSpPr>
        <p:spPr>
          <a:xfrm>
            <a:off x="3341594" y="1793610"/>
            <a:ext cx="649016"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88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C201CA8-F813-414B-8465-FA9080897001}"/>
              </a:ext>
            </a:extLst>
          </p:cNvPr>
          <p:cNvPicPr/>
          <p:nvPr/>
        </p:nvPicPr>
        <p:blipFill rotWithShape="1">
          <a:blip r:embed="rId3"/>
          <a:srcRect/>
          <a:stretch/>
        </p:blipFill>
        <p:spPr>
          <a:xfrm>
            <a:off x="601017"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9. Godkännandeprocessen</a:t>
            </a:r>
            <a:br>
              <a:rPr lang="sv-SE" dirty="0"/>
            </a:br>
            <a:r>
              <a:rPr lang="sv-SE" sz="1800" b="0" dirty="0">
                <a:solidFill>
                  <a:schemeClr val="bg1"/>
                </a:solidFill>
              </a:rPr>
              <a:t>All data hanteras i namnrutan</a:t>
            </a:r>
          </a:p>
        </p:txBody>
      </p:sp>
      <p:graphicFrame>
        <p:nvGraphicFramePr>
          <p:cNvPr id="4" name="Tabell 3">
            <a:extLst>
              <a:ext uri="{FF2B5EF4-FFF2-40B4-BE49-F238E27FC236}">
                <a16:creationId xmlns:a16="http://schemas.microsoft.com/office/drawing/2014/main" id="{EC5A13F5-72D7-4176-AF8B-EC88E2B905C7}"/>
              </a:ext>
            </a:extLst>
          </p:cNvPr>
          <p:cNvGraphicFramePr>
            <a:graphicFrameLocks noGrp="1"/>
          </p:cNvGraphicFramePr>
          <p:nvPr>
            <p:extLst>
              <p:ext uri="{D42A27DB-BD31-4B8C-83A1-F6EECF244321}">
                <p14:modId xmlns:p14="http://schemas.microsoft.com/office/powerpoint/2010/main" val="702895868"/>
              </p:ext>
            </p:extLst>
          </p:nvPr>
        </p:nvGraphicFramePr>
        <p:xfrm>
          <a:off x="3824446" y="1629343"/>
          <a:ext cx="8138954" cy="2148846"/>
        </p:xfrm>
        <a:graphic>
          <a:graphicData uri="http://schemas.openxmlformats.org/drawingml/2006/table">
            <a:tbl>
              <a:tblPr firstRow="1" firstCol="1" bandRow="1"/>
              <a:tblGrid>
                <a:gridCol w="1649873">
                  <a:extLst>
                    <a:ext uri="{9D8B030D-6E8A-4147-A177-3AD203B41FA5}">
                      <a16:colId xmlns:a16="http://schemas.microsoft.com/office/drawing/2014/main" val="3936662762"/>
                    </a:ext>
                  </a:extLst>
                </a:gridCol>
                <a:gridCol w="2155206">
                  <a:extLst>
                    <a:ext uri="{9D8B030D-6E8A-4147-A177-3AD203B41FA5}">
                      <a16:colId xmlns:a16="http://schemas.microsoft.com/office/drawing/2014/main" val="341445432"/>
                    </a:ext>
                  </a:extLst>
                </a:gridCol>
                <a:gridCol w="2886075">
                  <a:extLst>
                    <a:ext uri="{9D8B030D-6E8A-4147-A177-3AD203B41FA5}">
                      <a16:colId xmlns:a16="http://schemas.microsoft.com/office/drawing/2014/main" val="588737153"/>
                    </a:ext>
                  </a:extLst>
                </a:gridCol>
                <a:gridCol w="1447800">
                  <a:extLst>
                    <a:ext uri="{9D8B030D-6E8A-4147-A177-3AD203B41FA5}">
                      <a16:colId xmlns:a16="http://schemas.microsoft.com/office/drawing/2014/main" val="4225157128"/>
                    </a:ext>
                  </a:extLst>
                </a:gridCol>
              </a:tblGrid>
              <a:tr h="347914">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2982268750"/>
                  </a:ext>
                </a:extLst>
              </a:tr>
              <a:tr h="26756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ANDR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Revisionsbokstav-Ändringsbeteckning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556051846"/>
                  </a:ext>
                </a:extLst>
              </a:tr>
              <a:tr h="26756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DATUM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Datum för godkänd version av 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2020-12-02</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693536664"/>
                  </a:ext>
                </a:extLst>
              </a:tr>
              <a:tr h="347914">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Tidsmässig projektegenskap som anger skede i processen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BYGGHANDLING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580597326"/>
                  </a:ext>
                </a:extLst>
              </a:tr>
              <a:tr h="26756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Temporär status, del i godkännande process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GRANSKNING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045768294"/>
                  </a:ext>
                </a:extLst>
              </a:tr>
              <a:tr h="26756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ANDR_PM</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Ändrings PM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PM01</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285125681"/>
                  </a:ext>
                </a:extLst>
              </a:tr>
              <a:tr h="347914">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ANSVARIG_PART_GODKAND_AV</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Förnamn Efternamn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JOHAN STRIBECK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851413861"/>
                  </a:ext>
                </a:extLst>
              </a:tr>
            </a:tbl>
          </a:graphicData>
        </a:graphic>
      </p:graphicFrame>
      <p:sp>
        <p:nvSpPr>
          <p:cNvPr id="7" name="Rektangel 6">
            <a:extLst>
              <a:ext uri="{FF2B5EF4-FFF2-40B4-BE49-F238E27FC236}">
                <a16:creationId xmlns:a16="http://schemas.microsoft.com/office/drawing/2014/main" id="{7B5DCC15-BCE4-43EE-AE8C-EA5A5635FB07}"/>
              </a:ext>
            </a:extLst>
          </p:cNvPr>
          <p:cNvSpPr/>
          <p:nvPr/>
        </p:nvSpPr>
        <p:spPr>
          <a:xfrm>
            <a:off x="3824446" y="3877386"/>
            <a:ext cx="8138954" cy="373757"/>
          </a:xfrm>
          <a:prstGeom prst="rect">
            <a:avLst/>
          </a:prstGeom>
        </p:spPr>
        <p:txBody>
          <a:bodyPr wrap="square">
            <a:spAutoFit/>
          </a:bodyPr>
          <a:lstStyle/>
          <a:p>
            <a:pPr lvl="0">
              <a:lnSpc>
                <a:spcPct val="107000"/>
              </a:lnSpc>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Information som alltid ska vara ifylld och uppdaterad vid varje ny publicering</a:t>
            </a:r>
            <a:endParaRPr lang="sv-SE" dirty="0"/>
          </a:p>
        </p:txBody>
      </p:sp>
      <p:sp>
        <p:nvSpPr>
          <p:cNvPr id="11" name="Rektangel 10">
            <a:extLst>
              <a:ext uri="{FF2B5EF4-FFF2-40B4-BE49-F238E27FC236}">
                <a16:creationId xmlns:a16="http://schemas.microsoft.com/office/drawing/2014/main" id="{B72D3DEA-AD35-40E7-B7FE-9CAF187A821B}"/>
              </a:ext>
            </a:extLst>
          </p:cNvPr>
          <p:cNvSpPr/>
          <p:nvPr/>
        </p:nvSpPr>
        <p:spPr>
          <a:xfrm>
            <a:off x="2973822" y="6229884"/>
            <a:ext cx="489661" cy="281448"/>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0" name="Rektangel 9">
            <a:extLst>
              <a:ext uri="{FF2B5EF4-FFF2-40B4-BE49-F238E27FC236}">
                <a16:creationId xmlns:a16="http://schemas.microsoft.com/office/drawing/2014/main" id="{15F0B995-418C-491F-971E-37688DC7B647}"/>
              </a:ext>
            </a:extLst>
          </p:cNvPr>
          <p:cNvSpPr/>
          <p:nvPr/>
        </p:nvSpPr>
        <p:spPr>
          <a:xfrm>
            <a:off x="636012" y="1619506"/>
            <a:ext cx="2829409" cy="7929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3D2106BF-6CF2-4BF2-8E6E-EA36D1F8833B}"/>
              </a:ext>
            </a:extLst>
          </p:cNvPr>
          <p:cNvSpPr/>
          <p:nvPr/>
        </p:nvSpPr>
        <p:spPr>
          <a:xfrm>
            <a:off x="10503678" y="1983890"/>
            <a:ext cx="1459722" cy="26574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502B6DE1-82F8-4BD5-9F3F-83BCB8D7CD8D}"/>
              </a:ext>
            </a:extLst>
          </p:cNvPr>
          <p:cNvSpPr/>
          <p:nvPr/>
        </p:nvSpPr>
        <p:spPr>
          <a:xfrm>
            <a:off x="10503678" y="2249631"/>
            <a:ext cx="1459722" cy="27473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B348331E-3FE8-4859-AE9E-C8ED6F053DE7}"/>
              </a:ext>
            </a:extLst>
          </p:cNvPr>
          <p:cNvSpPr/>
          <p:nvPr/>
        </p:nvSpPr>
        <p:spPr>
          <a:xfrm>
            <a:off x="10503678" y="2524362"/>
            <a:ext cx="1459722" cy="37392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B18A4BF8-EA39-477D-AFBA-FCDA756BE1E8}"/>
              </a:ext>
            </a:extLst>
          </p:cNvPr>
          <p:cNvSpPr/>
          <p:nvPr/>
        </p:nvSpPr>
        <p:spPr>
          <a:xfrm>
            <a:off x="10503678" y="2898290"/>
            <a:ext cx="1459722" cy="26574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C4183783-6246-4F2A-AB58-277A7E54A8AB}"/>
              </a:ext>
            </a:extLst>
          </p:cNvPr>
          <p:cNvSpPr/>
          <p:nvPr/>
        </p:nvSpPr>
        <p:spPr>
          <a:xfrm>
            <a:off x="10503678" y="3163259"/>
            <a:ext cx="1459722" cy="26574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D2700B9C-B77E-4B86-A051-86084C43C43E}"/>
              </a:ext>
            </a:extLst>
          </p:cNvPr>
          <p:cNvSpPr/>
          <p:nvPr/>
        </p:nvSpPr>
        <p:spPr>
          <a:xfrm>
            <a:off x="10503678" y="3429000"/>
            <a:ext cx="1459722" cy="34918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8DC28AB1-E4C4-4D57-A0F6-1F9FC95EBA2E}"/>
              </a:ext>
            </a:extLst>
          </p:cNvPr>
          <p:cNvSpPr/>
          <p:nvPr/>
        </p:nvSpPr>
        <p:spPr>
          <a:xfrm>
            <a:off x="637952" y="1629343"/>
            <a:ext cx="2825530" cy="27302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07C104F7-3E0A-4DE3-8030-670CE44DE2B2}"/>
              </a:ext>
            </a:extLst>
          </p:cNvPr>
          <p:cNvSpPr/>
          <p:nvPr/>
        </p:nvSpPr>
        <p:spPr>
          <a:xfrm>
            <a:off x="637952" y="1906337"/>
            <a:ext cx="2825529" cy="26217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CCF9AC51-2676-4E95-BC69-6FED53D8A698}"/>
              </a:ext>
            </a:extLst>
          </p:cNvPr>
          <p:cNvSpPr/>
          <p:nvPr/>
        </p:nvSpPr>
        <p:spPr>
          <a:xfrm>
            <a:off x="636012" y="2168506"/>
            <a:ext cx="960357" cy="2439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DDD5CCA5-22BE-439A-B07D-30FC8D63FC9C}"/>
              </a:ext>
            </a:extLst>
          </p:cNvPr>
          <p:cNvSpPr/>
          <p:nvPr/>
        </p:nvSpPr>
        <p:spPr>
          <a:xfrm>
            <a:off x="1597005" y="2168505"/>
            <a:ext cx="1379372" cy="2439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C770F37D-BF38-47D6-BB50-99951E7022E2}"/>
              </a:ext>
            </a:extLst>
          </p:cNvPr>
          <p:cNvSpPr/>
          <p:nvPr/>
        </p:nvSpPr>
        <p:spPr>
          <a:xfrm>
            <a:off x="2973822" y="2172472"/>
            <a:ext cx="489977" cy="23998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24BE63CD-C11D-4C6E-B745-65CB2D1A8824}"/>
              </a:ext>
            </a:extLst>
          </p:cNvPr>
          <p:cNvSpPr/>
          <p:nvPr/>
        </p:nvSpPr>
        <p:spPr>
          <a:xfrm>
            <a:off x="3813930" y="5635004"/>
            <a:ext cx="8133669" cy="646331"/>
          </a:xfrm>
          <a:prstGeom prst="rect">
            <a:avLst/>
          </a:prstGeom>
        </p:spPr>
        <p:txBody>
          <a:bodyPr wrap="square">
            <a:spAutoFit/>
          </a:bodyPr>
          <a:lstStyle/>
          <a:p>
            <a:r>
              <a:rPr lang="sv-SE" dirty="0"/>
              <a:t>Hantering av Handling och Status med exempel finns på BEAst webb: </a:t>
            </a:r>
            <a:br>
              <a:rPr lang="sv-SE" dirty="0"/>
            </a:br>
            <a:r>
              <a:rPr lang="sv-SE" b="1" dirty="0"/>
              <a:t>BEAst Namnruta – Angivning av Handling och Status</a:t>
            </a:r>
            <a:endParaRPr lang="sv-SE" dirty="0"/>
          </a:p>
        </p:txBody>
      </p:sp>
    </p:spTree>
    <p:extLst>
      <p:ext uri="{BB962C8B-B14F-4D97-AF65-F5344CB8AC3E}">
        <p14:creationId xmlns:p14="http://schemas.microsoft.com/office/powerpoint/2010/main" val="255772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9BAD4F9A-76FE-477C-880E-653668D01226}"/>
              </a:ext>
            </a:extLst>
          </p:cNvPr>
          <p:cNvPicPr/>
          <p:nvPr/>
        </p:nvPicPr>
        <p:blipFill rotWithShape="1">
          <a:blip r:embed="rId3"/>
          <a:srcRect/>
          <a:stretch/>
        </p:blipFill>
        <p:spPr>
          <a:xfrm>
            <a:off x="603883"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10. Godkännandeprocessen – Status</a:t>
            </a:r>
            <a:br>
              <a:rPr lang="sv-SE" dirty="0"/>
            </a:br>
            <a:r>
              <a:rPr lang="sv-SE" sz="1800" b="0" dirty="0">
                <a:solidFill>
                  <a:schemeClr val="bg1"/>
                </a:solidFill>
              </a:rPr>
              <a:t>Status med </a:t>
            </a:r>
            <a:r>
              <a:rPr lang="sv-SE" sz="1800" b="0" dirty="0" err="1">
                <a:solidFill>
                  <a:schemeClr val="bg1"/>
                </a:solidFill>
              </a:rPr>
              <a:t>förpopulerade</a:t>
            </a:r>
            <a:r>
              <a:rPr lang="sv-SE" sz="1800" b="0" dirty="0">
                <a:solidFill>
                  <a:schemeClr val="bg1"/>
                </a:solidFill>
              </a:rPr>
              <a:t> värden – exempel på godkända värden</a:t>
            </a:r>
          </a:p>
        </p:txBody>
      </p:sp>
      <p:sp>
        <p:nvSpPr>
          <p:cNvPr id="10" name="Rektangel 9">
            <a:extLst>
              <a:ext uri="{FF2B5EF4-FFF2-40B4-BE49-F238E27FC236}">
                <a16:creationId xmlns:a16="http://schemas.microsoft.com/office/drawing/2014/main" id="{83DDC0C6-7CC4-499C-9B08-46C444D6B6A7}"/>
              </a:ext>
            </a:extLst>
          </p:cNvPr>
          <p:cNvSpPr/>
          <p:nvPr/>
        </p:nvSpPr>
        <p:spPr>
          <a:xfrm>
            <a:off x="625430" y="1619506"/>
            <a:ext cx="2848589" cy="786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8" name="Rektangel 7">
            <a:extLst>
              <a:ext uri="{FF2B5EF4-FFF2-40B4-BE49-F238E27FC236}">
                <a16:creationId xmlns:a16="http://schemas.microsoft.com/office/drawing/2014/main" id="{4929831D-8748-4E2E-A30B-D649BE9D4F1B}"/>
              </a:ext>
            </a:extLst>
          </p:cNvPr>
          <p:cNvSpPr/>
          <p:nvPr/>
        </p:nvSpPr>
        <p:spPr>
          <a:xfrm>
            <a:off x="625430" y="1619505"/>
            <a:ext cx="2848589" cy="30032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B9E8BF3C-6369-408F-A4D4-29E89157944A}"/>
              </a:ext>
            </a:extLst>
          </p:cNvPr>
          <p:cNvSpPr/>
          <p:nvPr/>
        </p:nvSpPr>
        <p:spPr>
          <a:xfrm>
            <a:off x="3823869" y="4536135"/>
            <a:ext cx="5545681" cy="369332"/>
          </a:xfrm>
          <a:prstGeom prst="rect">
            <a:avLst/>
          </a:prstGeom>
        </p:spPr>
        <p:txBody>
          <a:bodyPr wrap="square">
            <a:spAutoFit/>
          </a:bodyPr>
          <a:lstStyle/>
          <a:p>
            <a:r>
              <a:rPr lang="sv-SE" i="1" dirty="0">
                <a:latin typeface="Calibri" panose="020F0502020204030204" pitchFamily="34" charset="0"/>
                <a:ea typeface="Calibri" panose="020F0502020204030204" pitchFamily="34" charset="0"/>
                <a:cs typeface="Times New Roman" panose="02020603050405020304" pitchFamily="18" charset="0"/>
              </a:rPr>
              <a:t>*Ska alltid vara ifylld och uppdaterad vid ny publicering</a:t>
            </a:r>
            <a:endParaRPr lang="sv-SE" dirty="0"/>
          </a:p>
        </p:txBody>
      </p:sp>
      <p:sp>
        <p:nvSpPr>
          <p:cNvPr id="15" name="Rektangel 14">
            <a:extLst>
              <a:ext uri="{FF2B5EF4-FFF2-40B4-BE49-F238E27FC236}">
                <a16:creationId xmlns:a16="http://schemas.microsoft.com/office/drawing/2014/main" id="{5555F976-D469-43EE-A8AD-9B4A0AD263EC}"/>
              </a:ext>
            </a:extLst>
          </p:cNvPr>
          <p:cNvSpPr/>
          <p:nvPr/>
        </p:nvSpPr>
        <p:spPr>
          <a:xfrm>
            <a:off x="3813930" y="1516782"/>
            <a:ext cx="3567945" cy="2256323"/>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STATUS*</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INFORMATION</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PRELIMINÄR</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GRANSKNING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GODKÄND</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FÖRFRÅGNINGSUNDERLAG</a:t>
            </a:r>
          </a:p>
          <a:p>
            <a:pPr marL="342900" marR="0" lvl="0" indent="-342900" algn="l"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KONTRAKT</a:t>
            </a:r>
          </a:p>
        </p:txBody>
      </p:sp>
      <p:sp>
        <p:nvSpPr>
          <p:cNvPr id="17" name="Rektangel 16">
            <a:extLst>
              <a:ext uri="{FF2B5EF4-FFF2-40B4-BE49-F238E27FC236}">
                <a16:creationId xmlns:a16="http://schemas.microsoft.com/office/drawing/2014/main" id="{1DF2D2D5-EC69-4735-9E68-E312E80BEA7F}"/>
              </a:ext>
            </a:extLst>
          </p:cNvPr>
          <p:cNvSpPr/>
          <p:nvPr/>
        </p:nvSpPr>
        <p:spPr>
          <a:xfrm>
            <a:off x="7381875" y="1522259"/>
            <a:ext cx="3567945" cy="3248005"/>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HANDLING*</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FÖRSTUDIEHANDLING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PROGRAMHANDLING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FÖRSLAGSHANDLING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SYSTEMHANDLING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BYGGLOVSHANDLING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BYGGHANDLING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RELATIONSHANDLING</a:t>
            </a:r>
          </a:p>
          <a:p>
            <a:pPr marL="342900" marR="0" lvl="0" indent="-342900" algn="l"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FÖRVALTNINGSHANDLING</a:t>
            </a:r>
          </a:p>
          <a:p>
            <a:pPr marL="0" marR="0" lvl="0" indent="0" algn="l" defTabSz="914400" rtl="0" eaLnBrk="1" fontAlgn="base" latinLnBrk="0" hangingPunct="1">
              <a:lnSpc>
                <a:spcPct val="107000"/>
              </a:lnSpc>
              <a:spcBef>
                <a:spcPct val="0"/>
              </a:spcBef>
              <a:spcAft>
                <a:spcPts val="80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Rektangel 17">
            <a:extLst>
              <a:ext uri="{FF2B5EF4-FFF2-40B4-BE49-F238E27FC236}">
                <a16:creationId xmlns:a16="http://schemas.microsoft.com/office/drawing/2014/main" id="{9895942E-CD07-4F32-8924-48C5B1666384}"/>
              </a:ext>
            </a:extLst>
          </p:cNvPr>
          <p:cNvSpPr/>
          <p:nvPr/>
        </p:nvSpPr>
        <p:spPr>
          <a:xfrm>
            <a:off x="3813930" y="1556660"/>
            <a:ext cx="3133522" cy="36316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endParaRPr>
          </a:p>
        </p:txBody>
      </p:sp>
      <p:sp>
        <p:nvSpPr>
          <p:cNvPr id="19" name="Rektangel 18">
            <a:extLst>
              <a:ext uri="{FF2B5EF4-FFF2-40B4-BE49-F238E27FC236}">
                <a16:creationId xmlns:a16="http://schemas.microsoft.com/office/drawing/2014/main" id="{F635E8BA-6F39-4F5E-9AEA-0337C74DC401}"/>
              </a:ext>
            </a:extLst>
          </p:cNvPr>
          <p:cNvSpPr/>
          <p:nvPr/>
        </p:nvSpPr>
        <p:spPr>
          <a:xfrm>
            <a:off x="3823869" y="2836652"/>
            <a:ext cx="3133521" cy="28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D850ECB1-4A5C-4039-9D70-C310873D14B2}"/>
              </a:ext>
            </a:extLst>
          </p:cNvPr>
          <p:cNvSpPr/>
          <p:nvPr/>
        </p:nvSpPr>
        <p:spPr>
          <a:xfrm>
            <a:off x="3813930" y="5635004"/>
            <a:ext cx="8133669" cy="646331"/>
          </a:xfrm>
          <a:prstGeom prst="rect">
            <a:avLst/>
          </a:prstGeom>
        </p:spPr>
        <p:txBody>
          <a:bodyPr wrap="square">
            <a:spAutoFit/>
          </a:bodyPr>
          <a:lstStyle/>
          <a:p>
            <a:r>
              <a:rPr lang="sv-SE" dirty="0"/>
              <a:t>Hantering av Handling och Status med exempel finns på BEAst webb: </a:t>
            </a:r>
            <a:br>
              <a:rPr lang="sv-SE" dirty="0"/>
            </a:br>
            <a:r>
              <a:rPr lang="sv-SE" b="1" dirty="0"/>
              <a:t>BEAst Namnruta – Angivning av Handling och Status</a:t>
            </a:r>
            <a:endParaRPr lang="sv-SE" dirty="0"/>
          </a:p>
        </p:txBody>
      </p:sp>
    </p:spTree>
    <p:extLst>
      <p:ext uri="{BB962C8B-B14F-4D97-AF65-F5344CB8AC3E}">
        <p14:creationId xmlns:p14="http://schemas.microsoft.com/office/powerpoint/2010/main" val="97835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7C752273-E929-495D-A13A-603385725DD6}"/>
              </a:ext>
            </a:extLst>
          </p:cNvPr>
          <p:cNvSpPr/>
          <p:nvPr/>
        </p:nvSpPr>
        <p:spPr>
          <a:xfrm>
            <a:off x="7381875" y="1516782"/>
            <a:ext cx="3567945" cy="3248005"/>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HANDLING*</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FÖRSTUDIEHANDLING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PROGRAMHANDLING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FÖRSLAGSHANDLING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SYSTEMHANDLING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BYGGLOVSHANDLING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BYGGHANDLING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RELATIONSHANDLING</a:t>
            </a:r>
          </a:p>
          <a:p>
            <a:pPr marL="342900" marR="0" lvl="0" indent="-342900" algn="l"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FÖRVALTNINGSHANDLING</a:t>
            </a:r>
          </a:p>
          <a:p>
            <a:pPr marL="0" marR="0" lvl="0" indent="0" algn="l" defTabSz="914400" rtl="0" eaLnBrk="1" fontAlgn="base" latinLnBrk="0" hangingPunct="1">
              <a:lnSpc>
                <a:spcPct val="107000"/>
              </a:lnSpc>
              <a:spcBef>
                <a:spcPct val="0"/>
              </a:spcBef>
              <a:spcAft>
                <a:spcPts val="80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5" name="Bildobjekt 14">
            <a:extLst>
              <a:ext uri="{FF2B5EF4-FFF2-40B4-BE49-F238E27FC236}">
                <a16:creationId xmlns:a16="http://schemas.microsoft.com/office/drawing/2014/main" id="{798A0A9B-2AD2-4A45-B829-B3BA53AA4086}"/>
              </a:ext>
            </a:extLst>
          </p:cNvPr>
          <p:cNvPicPr/>
          <p:nvPr/>
        </p:nvPicPr>
        <p:blipFill rotWithShape="1">
          <a:blip r:embed="rId3"/>
          <a:srcRect/>
          <a:stretch/>
        </p:blipFill>
        <p:spPr>
          <a:xfrm>
            <a:off x="601017"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11. Godkännandeprocessen – Handling</a:t>
            </a:r>
            <a:br>
              <a:rPr lang="sv-SE" dirty="0"/>
            </a:br>
            <a:r>
              <a:rPr lang="sv-SE" sz="1800" b="0" dirty="0">
                <a:solidFill>
                  <a:schemeClr val="bg1"/>
                </a:solidFill>
              </a:rPr>
              <a:t>Handling med </a:t>
            </a:r>
            <a:r>
              <a:rPr lang="sv-SE" sz="1800" b="0" dirty="0" err="1">
                <a:solidFill>
                  <a:schemeClr val="bg1"/>
                </a:solidFill>
              </a:rPr>
              <a:t>förpopulerade</a:t>
            </a:r>
            <a:r>
              <a:rPr lang="sv-SE" sz="1800" b="0" dirty="0">
                <a:solidFill>
                  <a:schemeClr val="bg1"/>
                </a:solidFill>
              </a:rPr>
              <a:t> värden – exempel på godkända värden</a:t>
            </a:r>
          </a:p>
        </p:txBody>
      </p:sp>
      <p:sp>
        <p:nvSpPr>
          <p:cNvPr id="7" name="Rektangel 6">
            <a:extLst>
              <a:ext uri="{FF2B5EF4-FFF2-40B4-BE49-F238E27FC236}">
                <a16:creationId xmlns:a16="http://schemas.microsoft.com/office/drawing/2014/main" id="{4CC20302-3627-4091-987B-C6D828F3E362}"/>
              </a:ext>
            </a:extLst>
          </p:cNvPr>
          <p:cNvSpPr/>
          <p:nvPr/>
        </p:nvSpPr>
        <p:spPr>
          <a:xfrm>
            <a:off x="3813930" y="1516782"/>
            <a:ext cx="3567945" cy="2256323"/>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STATUS*</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INFORMATION</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PRELIMINÄR</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GRANSKNING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GODKÄND</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FÖRFRÅGNINGSUNDERLAG</a:t>
            </a:r>
          </a:p>
          <a:p>
            <a:pPr marL="342900" marR="0" lvl="0" indent="-342900" algn="l"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KONTRAKT</a:t>
            </a:r>
          </a:p>
        </p:txBody>
      </p:sp>
      <p:sp>
        <p:nvSpPr>
          <p:cNvPr id="11" name="Rektangel 10">
            <a:extLst>
              <a:ext uri="{FF2B5EF4-FFF2-40B4-BE49-F238E27FC236}">
                <a16:creationId xmlns:a16="http://schemas.microsoft.com/office/drawing/2014/main" id="{5106209E-C920-4DA0-B93A-EEC64AA780F2}"/>
              </a:ext>
            </a:extLst>
          </p:cNvPr>
          <p:cNvSpPr/>
          <p:nvPr/>
        </p:nvSpPr>
        <p:spPr>
          <a:xfrm>
            <a:off x="7401543" y="1561386"/>
            <a:ext cx="2770471" cy="33957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endParaRPr>
          </a:p>
        </p:txBody>
      </p:sp>
      <p:sp>
        <p:nvSpPr>
          <p:cNvPr id="17" name="Rektangel 16">
            <a:extLst>
              <a:ext uri="{FF2B5EF4-FFF2-40B4-BE49-F238E27FC236}">
                <a16:creationId xmlns:a16="http://schemas.microsoft.com/office/drawing/2014/main" id="{9952A7DE-A65E-406B-A0BC-15FB6A383605}"/>
              </a:ext>
            </a:extLst>
          </p:cNvPr>
          <p:cNvSpPr/>
          <p:nvPr/>
        </p:nvSpPr>
        <p:spPr>
          <a:xfrm>
            <a:off x="7381875" y="3420093"/>
            <a:ext cx="3133521" cy="28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6C149080-EEDE-42EE-A63F-E543E94643F2}"/>
              </a:ext>
            </a:extLst>
          </p:cNvPr>
          <p:cNvSpPr/>
          <p:nvPr/>
        </p:nvSpPr>
        <p:spPr>
          <a:xfrm>
            <a:off x="3823869" y="4536135"/>
            <a:ext cx="5545681" cy="369332"/>
          </a:xfrm>
          <a:prstGeom prst="rect">
            <a:avLst/>
          </a:prstGeom>
        </p:spPr>
        <p:txBody>
          <a:bodyPr wrap="square">
            <a:spAutoFit/>
          </a:bodyPr>
          <a:lstStyle/>
          <a:p>
            <a:r>
              <a:rPr lang="sv-SE" i="1" dirty="0">
                <a:latin typeface="Calibri" panose="020F0502020204030204" pitchFamily="34" charset="0"/>
                <a:ea typeface="Calibri" panose="020F0502020204030204" pitchFamily="34" charset="0"/>
                <a:cs typeface="Times New Roman" panose="02020603050405020304" pitchFamily="18" charset="0"/>
              </a:rPr>
              <a:t>*Ska alltid vara ifylld och uppdaterad vid ny publicering</a:t>
            </a:r>
            <a:endParaRPr lang="sv-SE" dirty="0"/>
          </a:p>
        </p:txBody>
      </p:sp>
      <p:sp>
        <p:nvSpPr>
          <p:cNvPr id="18" name="Rektangel 17">
            <a:extLst>
              <a:ext uri="{FF2B5EF4-FFF2-40B4-BE49-F238E27FC236}">
                <a16:creationId xmlns:a16="http://schemas.microsoft.com/office/drawing/2014/main" id="{A60A94B5-9C33-4CCB-AC9B-67ABF296941D}"/>
              </a:ext>
            </a:extLst>
          </p:cNvPr>
          <p:cNvSpPr/>
          <p:nvPr/>
        </p:nvSpPr>
        <p:spPr>
          <a:xfrm>
            <a:off x="637822" y="1619506"/>
            <a:ext cx="2830465" cy="7878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56A1580F-3F93-4683-9A7C-600D10477F49}"/>
              </a:ext>
            </a:extLst>
          </p:cNvPr>
          <p:cNvSpPr/>
          <p:nvPr/>
        </p:nvSpPr>
        <p:spPr>
          <a:xfrm>
            <a:off x="637822" y="1900964"/>
            <a:ext cx="2830465" cy="27779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69D55177-4EF3-41F8-B32C-1B43A8718EA3}"/>
              </a:ext>
            </a:extLst>
          </p:cNvPr>
          <p:cNvSpPr/>
          <p:nvPr/>
        </p:nvSpPr>
        <p:spPr>
          <a:xfrm>
            <a:off x="3813930" y="5635004"/>
            <a:ext cx="8133669" cy="646331"/>
          </a:xfrm>
          <a:prstGeom prst="rect">
            <a:avLst/>
          </a:prstGeom>
        </p:spPr>
        <p:txBody>
          <a:bodyPr wrap="square">
            <a:spAutoFit/>
          </a:bodyPr>
          <a:lstStyle/>
          <a:p>
            <a:r>
              <a:rPr lang="sv-SE" dirty="0"/>
              <a:t>Hantering av Handling och Status med exempel finns på BEAst webb: </a:t>
            </a:r>
            <a:br>
              <a:rPr lang="sv-SE" dirty="0"/>
            </a:br>
            <a:r>
              <a:rPr lang="sv-SE" b="1" dirty="0"/>
              <a:t>BEAst Namnruta – Angivning av Handling och Status</a:t>
            </a:r>
            <a:endParaRPr lang="sv-SE" dirty="0"/>
          </a:p>
        </p:txBody>
      </p:sp>
    </p:spTree>
    <p:extLst>
      <p:ext uri="{BB962C8B-B14F-4D97-AF65-F5344CB8AC3E}">
        <p14:creationId xmlns:p14="http://schemas.microsoft.com/office/powerpoint/2010/main" val="270778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CBBE8443-7E36-4126-8103-E557705B4A17}"/>
              </a:ext>
            </a:extLst>
          </p:cNvPr>
          <p:cNvPicPr/>
          <p:nvPr/>
        </p:nvPicPr>
        <p:blipFill rotWithShape="1">
          <a:blip r:embed="rId3"/>
          <a:srcRect/>
          <a:stretch/>
        </p:blipFill>
        <p:spPr>
          <a:xfrm>
            <a:off x="603883"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12. Godkännande processen</a:t>
            </a:r>
            <a:br>
              <a:rPr lang="sv-SE" dirty="0"/>
            </a:br>
            <a:r>
              <a:rPr lang="sv-SE" sz="1800" b="0">
                <a:solidFill>
                  <a:schemeClr val="bg1"/>
                </a:solidFill>
              </a:rPr>
              <a:t>Datum – Godkänd </a:t>
            </a:r>
            <a:r>
              <a:rPr lang="sv-SE" sz="1800" b="0" dirty="0">
                <a:solidFill>
                  <a:schemeClr val="bg1"/>
                </a:solidFill>
              </a:rPr>
              <a:t>av – exempel på godkända värden </a:t>
            </a:r>
          </a:p>
        </p:txBody>
      </p:sp>
      <p:sp>
        <p:nvSpPr>
          <p:cNvPr id="10" name="Rektangel 9">
            <a:extLst>
              <a:ext uri="{FF2B5EF4-FFF2-40B4-BE49-F238E27FC236}">
                <a16:creationId xmlns:a16="http://schemas.microsoft.com/office/drawing/2014/main" id="{83DDC0C6-7CC4-499C-9B08-46C444D6B6A7}"/>
              </a:ext>
            </a:extLst>
          </p:cNvPr>
          <p:cNvSpPr/>
          <p:nvPr/>
        </p:nvSpPr>
        <p:spPr>
          <a:xfrm>
            <a:off x="646210" y="1625599"/>
            <a:ext cx="2807055" cy="7850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7" name="Rektangel 6">
            <a:extLst>
              <a:ext uri="{FF2B5EF4-FFF2-40B4-BE49-F238E27FC236}">
                <a16:creationId xmlns:a16="http://schemas.microsoft.com/office/drawing/2014/main" id="{4CC20302-3627-4091-987B-C6D828F3E362}"/>
              </a:ext>
            </a:extLst>
          </p:cNvPr>
          <p:cNvSpPr/>
          <p:nvPr/>
        </p:nvSpPr>
        <p:spPr>
          <a:xfrm>
            <a:off x="4414004" y="1493033"/>
            <a:ext cx="7361389" cy="4055534"/>
          </a:xfrm>
          <a:prstGeom prst="rect">
            <a:avLst/>
          </a:prstGeom>
        </p:spPr>
        <p:txBody>
          <a:bodyPr wrap="square">
            <a:spAutoFit/>
          </a:bodyPr>
          <a:lstStyle/>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DATUM*</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ÅÅÅÅ-MM-DD</a:t>
            </a:r>
          </a:p>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GODKÄND AV*</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FÖRNAMN EFTERNAMN</a:t>
            </a: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sv-SE" i="1" dirty="0">
                <a:latin typeface="Calibri" panose="020F0502020204030204" pitchFamily="34" charset="0"/>
                <a:ea typeface="Calibri" panose="020F0502020204030204" pitchFamily="34" charset="0"/>
                <a:cs typeface="Times New Roman" panose="02020603050405020304" pitchFamily="18" charset="0"/>
              </a:rPr>
              <a:t>Datum och godkänd av  uppdateras vid varje publicering av dokumentet.</a:t>
            </a:r>
          </a:p>
          <a:p>
            <a:pPr marL="285750" indent="-285750">
              <a:lnSpc>
                <a:spcPct val="107000"/>
              </a:lnSpc>
              <a:spcAft>
                <a:spcPts val="800"/>
              </a:spcAft>
              <a:buFont typeface="Arial" panose="020B0604020202020204" pitchFamily="34" charset="0"/>
              <a:buChar char="•"/>
            </a:pPr>
            <a:r>
              <a:rPr lang="sv-SE" i="1" dirty="0">
                <a:latin typeface="Calibri" panose="020F0502020204030204" pitchFamily="34" charset="0"/>
                <a:ea typeface="Calibri" panose="020F0502020204030204" pitchFamily="34" charset="0"/>
                <a:cs typeface="Times New Roman" panose="02020603050405020304" pitchFamily="18" charset="0"/>
              </a:rPr>
              <a:t>Datum avser senaste publicering och godkänd version av handling.</a:t>
            </a:r>
          </a:p>
          <a:p>
            <a:pPr marL="285750" indent="-285750">
              <a:lnSpc>
                <a:spcPct val="107000"/>
              </a:lnSpc>
              <a:spcAft>
                <a:spcPts val="800"/>
              </a:spcAft>
              <a:buFont typeface="Arial" panose="020B0604020202020204" pitchFamily="34" charset="0"/>
              <a:buChar char="•"/>
            </a:pPr>
            <a:r>
              <a:rPr lang="sv-SE" i="1" dirty="0">
                <a:latin typeface="Calibri" panose="020F0502020204030204" pitchFamily="34" charset="0"/>
                <a:ea typeface="Calibri" panose="020F0502020204030204" pitchFamily="34" charset="0"/>
                <a:cs typeface="Times New Roman" panose="02020603050405020304" pitchFamily="18" charset="0"/>
              </a:rPr>
              <a:t>Godkänd av avser den konsult/projektör som har kvalitetssäkrat och godkänt dokumentet och därmed har ansvar för dess innehåll.</a:t>
            </a:r>
            <a:br>
              <a:rPr lang="sv-SE" i="1" dirty="0">
                <a:latin typeface="Calibri" panose="020F0502020204030204" pitchFamily="34" charset="0"/>
                <a:ea typeface="Calibri" panose="020F0502020204030204" pitchFamily="34" charset="0"/>
                <a:cs typeface="Times New Roman" panose="02020603050405020304" pitchFamily="18" charset="0"/>
              </a:rPr>
            </a:br>
            <a:br>
              <a:rPr lang="sv-SE" i="1" dirty="0">
                <a:latin typeface="Calibri" panose="020F0502020204030204" pitchFamily="34" charset="0"/>
                <a:ea typeface="Calibri" panose="020F0502020204030204" pitchFamily="34" charset="0"/>
                <a:cs typeface="Times New Roman" panose="02020603050405020304" pitchFamily="18" charset="0"/>
              </a:rPr>
            </a:br>
            <a:r>
              <a:rPr lang="sv-SE" i="1" dirty="0">
                <a:latin typeface="Calibri" panose="020F0502020204030204" pitchFamily="34" charset="0"/>
                <a:ea typeface="Calibri" panose="020F0502020204030204" pitchFamily="34" charset="0"/>
                <a:cs typeface="Times New Roman" panose="02020603050405020304" pitchFamily="18" charset="0"/>
              </a:rPr>
              <a:t>*Ska alltid vara ifylld och uppdaterad vid ny publicering</a:t>
            </a:r>
            <a:endParaRPr lang="sv-SE" dirty="0"/>
          </a:p>
        </p:txBody>
      </p:sp>
      <p:sp>
        <p:nvSpPr>
          <p:cNvPr id="8" name="Rektangel 7">
            <a:extLst>
              <a:ext uri="{FF2B5EF4-FFF2-40B4-BE49-F238E27FC236}">
                <a16:creationId xmlns:a16="http://schemas.microsoft.com/office/drawing/2014/main" id="{7F08EECA-8480-4A7E-8D5C-2858380FC9DE}"/>
              </a:ext>
            </a:extLst>
          </p:cNvPr>
          <p:cNvSpPr/>
          <p:nvPr/>
        </p:nvSpPr>
        <p:spPr>
          <a:xfrm>
            <a:off x="646210" y="2176790"/>
            <a:ext cx="953989" cy="23389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1" name="Rektangel 10">
            <a:extLst>
              <a:ext uri="{FF2B5EF4-FFF2-40B4-BE49-F238E27FC236}">
                <a16:creationId xmlns:a16="http://schemas.microsoft.com/office/drawing/2014/main" id="{ED63703C-BCEE-4C63-BBDA-E15BC523C190}"/>
              </a:ext>
            </a:extLst>
          </p:cNvPr>
          <p:cNvSpPr/>
          <p:nvPr/>
        </p:nvSpPr>
        <p:spPr>
          <a:xfrm>
            <a:off x="4414004" y="1558052"/>
            <a:ext cx="2770471" cy="28156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9113CE94-8FC9-46B6-BFF3-B17DD43B42E9}"/>
              </a:ext>
            </a:extLst>
          </p:cNvPr>
          <p:cNvSpPr/>
          <p:nvPr/>
        </p:nvSpPr>
        <p:spPr>
          <a:xfrm>
            <a:off x="4448286" y="2320658"/>
            <a:ext cx="2770471" cy="28156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8EAE1576-CCFB-4442-B6FD-E7DC5FB8A623}"/>
              </a:ext>
            </a:extLst>
          </p:cNvPr>
          <p:cNvSpPr/>
          <p:nvPr/>
        </p:nvSpPr>
        <p:spPr>
          <a:xfrm>
            <a:off x="1600199" y="2176790"/>
            <a:ext cx="1381126" cy="23389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65400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04DF3165-9091-4F40-B0E0-3A37811C11FF}"/>
              </a:ext>
            </a:extLst>
          </p:cNvPr>
          <p:cNvPicPr/>
          <p:nvPr/>
        </p:nvPicPr>
        <p:blipFill rotWithShape="1">
          <a:blip r:embed="rId3"/>
          <a:srcRect/>
          <a:stretch/>
        </p:blipFill>
        <p:spPr>
          <a:xfrm>
            <a:off x="603883"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13. Godkännande processen</a:t>
            </a:r>
            <a:br>
              <a:rPr lang="sv-SE" dirty="0">
                <a:solidFill>
                  <a:schemeClr val="bg1"/>
                </a:solidFill>
              </a:rPr>
            </a:br>
            <a:r>
              <a:rPr lang="sv-SE" sz="1800" b="0" dirty="0">
                <a:solidFill>
                  <a:schemeClr val="bg1"/>
                </a:solidFill>
              </a:rPr>
              <a:t>ÄNDRINGS PM och ÄNDRING – exempel på godkända värden</a:t>
            </a:r>
          </a:p>
        </p:txBody>
      </p:sp>
      <p:sp>
        <p:nvSpPr>
          <p:cNvPr id="10" name="Rektangel 9">
            <a:extLst>
              <a:ext uri="{FF2B5EF4-FFF2-40B4-BE49-F238E27FC236}">
                <a16:creationId xmlns:a16="http://schemas.microsoft.com/office/drawing/2014/main" id="{83DDC0C6-7CC4-499C-9B08-46C444D6B6A7}"/>
              </a:ext>
            </a:extLst>
          </p:cNvPr>
          <p:cNvSpPr/>
          <p:nvPr/>
        </p:nvSpPr>
        <p:spPr>
          <a:xfrm>
            <a:off x="647162" y="1623848"/>
            <a:ext cx="2801155" cy="7799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7" name="Rektangel 6">
            <a:extLst>
              <a:ext uri="{FF2B5EF4-FFF2-40B4-BE49-F238E27FC236}">
                <a16:creationId xmlns:a16="http://schemas.microsoft.com/office/drawing/2014/main" id="{4CC20302-3627-4091-987B-C6D828F3E362}"/>
              </a:ext>
            </a:extLst>
          </p:cNvPr>
          <p:cNvSpPr/>
          <p:nvPr/>
        </p:nvSpPr>
        <p:spPr>
          <a:xfrm>
            <a:off x="4481093" y="1516782"/>
            <a:ext cx="5019675" cy="3350597"/>
          </a:xfrm>
          <a:prstGeom prst="rect">
            <a:avLst/>
          </a:prstGeom>
        </p:spPr>
        <p:txBody>
          <a:bodyPr wrap="square">
            <a:spAutoFit/>
          </a:bodyPr>
          <a:lstStyle/>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ÄNDRINGS PM		ÄNDRING	</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UM01		01</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UM02		02</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UM03		03</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FU01			A</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KFU01		B</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PM01			C</a:t>
            </a:r>
          </a:p>
          <a:p>
            <a:pPr marL="342900" lvl="0" indent="-342900">
              <a:lnSpc>
                <a:spcPct val="107000"/>
              </a:lnSpc>
              <a:spcAft>
                <a:spcPts val="80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PM02			D</a:t>
            </a:r>
          </a:p>
          <a:p>
            <a:pPr marL="342900" lvl="0" indent="-342900">
              <a:lnSpc>
                <a:spcPct val="107000"/>
              </a:lnSpc>
              <a:spcAft>
                <a:spcPts val="80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PM03			E</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2" name="Rektangel 11">
            <a:extLst>
              <a:ext uri="{FF2B5EF4-FFF2-40B4-BE49-F238E27FC236}">
                <a16:creationId xmlns:a16="http://schemas.microsoft.com/office/drawing/2014/main" id="{BB94B46E-968D-4A34-8C61-11BEE93BC449}"/>
              </a:ext>
            </a:extLst>
          </p:cNvPr>
          <p:cNvSpPr/>
          <p:nvPr/>
        </p:nvSpPr>
        <p:spPr>
          <a:xfrm>
            <a:off x="4481093" y="3399990"/>
            <a:ext cx="1975600" cy="33106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ED4737E3-7B22-43B4-BA87-4FD870C20F48}"/>
              </a:ext>
            </a:extLst>
          </p:cNvPr>
          <p:cNvSpPr/>
          <p:nvPr/>
        </p:nvSpPr>
        <p:spPr>
          <a:xfrm>
            <a:off x="2983536" y="2172775"/>
            <a:ext cx="464782" cy="231114"/>
          </a:xfrm>
          <a:prstGeom prst="rect">
            <a:avLst/>
          </a:prstGeom>
          <a:solidFill>
            <a:srgbClr val="C00000">
              <a:alpha val="10000"/>
            </a:srgbClr>
          </a:solid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BEA8EB97-6591-46D0-A085-7C1A08C88A6C}"/>
              </a:ext>
            </a:extLst>
          </p:cNvPr>
          <p:cNvSpPr/>
          <p:nvPr/>
        </p:nvSpPr>
        <p:spPr>
          <a:xfrm>
            <a:off x="4509375" y="1546416"/>
            <a:ext cx="1947318" cy="33106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8AFE2FF3-5641-4EBF-B40D-656284C3ED4C}"/>
              </a:ext>
            </a:extLst>
          </p:cNvPr>
          <p:cNvSpPr/>
          <p:nvPr/>
        </p:nvSpPr>
        <p:spPr>
          <a:xfrm>
            <a:off x="2966322" y="6236595"/>
            <a:ext cx="499210" cy="29412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E65CBD21-E65B-4D31-8E13-AC8B943BEF7A}"/>
              </a:ext>
            </a:extLst>
          </p:cNvPr>
          <p:cNvSpPr/>
          <p:nvPr/>
        </p:nvSpPr>
        <p:spPr>
          <a:xfrm>
            <a:off x="7268357" y="1546416"/>
            <a:ext cx="1130207" cy="33106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708091C9-6A0C-4FB5-92CA-1F54AB881E67}"/>
              </a:ext>
            </a:extLst>
          </p:cNvPr>
          <p:cNvSpPr/>
          <p:nvPr/>
        </p:nvSpPr>
        <p:spPr>
          <a:xfrm>
            <a:off x="4481093" y="4682486"/>
            <a:ext cx="5663605" cy="1477328"/>
          </a:xfrm>
          <a:prstGeom prst="rect">
            <a:avLst/>
          </a:prstGeom>
        </p:spPr>
        <p:txBody>
          <a:bodyPr wrap="square">
            <a:spAutoFit/>
          </a:bodyPr>
          <a:lstStyle/>
          <a:p>
            <a:r>
              <a:rPr lang="sv-SE" i="1" dirty="0">
                <a:latin typeface="Calibri" panose="020F0502020204030204" pitchFamily="34" charset="0"/>
                <a:ea typeface="Calibri" panose="020F0502020204030204" pitchFamily="34" charset="0"/>
                <a:cs typeface="Times New Roman" panose="02020603050405020304" pitchFamily="18" charset="0"/>
              </a:rPr>
              <a:t>UM 		Underrättelsemeddelande</a:t>
            </a:r>
          </a:p>
          <a:p>
            <a:r>
              <a:rPr lang="sv-SE" i="1" dirty="0">
                <a:latin typeface="Calibri" panose="020F0502020204030204" pitchFamily="34" charset="0"/>
                <a:ea typeface="Calibri" panose="020F0502020204030204" pitchFamily="34" charset="0"/>
                <a:cs typeface="Times New Roman" panose="02020603050405020304" pitchFamily="18" charset="0"/>
              </a:rPr>
              <a:t>FU 		Förfrågningsunderlag</a:t>
            </a:r>
          </a:p>
          <a:p>
            <a:r>
              <a:rPr lang="sv-SE" i="1" dirty="0">
                <a:latin typeface="Calibri" panose="020F0502020204030204" pitchFamily="34" charset="0"/>
                <a:ea typeface="Calibri" panose="020F0502020204030204" pitchFamily="34" charset="0"/>
                <a:cs typeface="Times New Roman" panose="02020603050405020304" pitchFamily="18" charset="0"/>
              </a:rPr>
              <a:t>KFU 		Kompletterande förfrågningsunderlag </a:t>
            </a:r>
            <a:br>
              <a:rPr lang="sv-SE" i="1" dirty="0">
                <a:latin typeface="Calibri" panose="020F0502020204030204" pitchFamily="34" charset="0"/>
                <a:ea typeface="Calibri" panose="020F0502020204030204" pitchFamily="34" charset="0"/>
                <a:cs typeface="Times New Roman" panose="02020603050405020304" pitchFamily="18" charset="0"/>
              </a:rPr>
            </a:br>
            <a:r>
              <a:rPr lang="sv-SE" i="1" dirty="0">
                <a:latin typeface="Calibri" panose="020F0502020204030204" pitchFamily="34" charset="0"/>
                <a:ea typeface="Calibri" panose="020F0502020204030204" pitchFamily="34" charset="0"/>
                <a:cs typeface="Times New Roman" panose="02020603050405020304" pitchFamily="18" charset="0"/>
              </a:rPr>
              <a:t>PM 		Ändrings-PM</a:t>
            </a:r>
          </a:p>
          <a:p>
            <a:r>
              <a:rPr lang="sv-SE" i="1" dirty="0">
                <a:latin typeface="Calibri" panose="020F0502020204030204" pitchFamily="34" charset="0"/>
                <a:cs typeface="Times New Roman" panose="02020603050405020304" pitchFamily="18" charset="0"/>
              </a:rPr>
              <a:t>ÄNDRING		Ändringsbeteckning</a:t>
            </a:r>
            <a:endParaRPr lang="sv-SE" dirty="0"/>
          </a:p>
        </p:txBody>
      </p:sp>
      <p:sp>
        <p:nvSpPr>
          <p:cNvPr id="19" name="Rektangel 18">
            <a:extLst>
              <a:ext uri="{FF2B5EF4-FFF2-40B4-BE49-F238E27FC236}">
                <a16:creationId xmlns:a16="http://schemas.microsoft.com/office/drawing/2014/main" id="{29433CBE-C8C0-452D-9453-6189BEFBE28A}"/>
              </a:ext>
            </a:extLst>
          </p:cNvPr>
          <p:cNvSpPr/>
          <p:nvPr/>
        </p:nvSpPr>
        <p:spPr>
          <a:xfrm>
            <a:off x="7268356" y="2799278"/>
            <a:ext cx="1130207" cy="33106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9049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AC7E6B1E-358C-41FC-BD2F-6D2807D36916}"/>
              </a:ext>
            </a:extLst>
          </p:cNvPr>
          <p:cNvPicPr/>
          <p:nvPr/>
        </p:nvPicPr>
        <p:blipFill rotWithShape="1">
          <a:blip r:embed="rId3"/>
          <a:srcRect/>
          <a:stretch/>
        </p:blipFill>
        <p:spPr>
          <a:xfrm>
            <a:off x="603883"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14. Beställare och projektinformation</a:t>
            </a:r>
            <a:br>
              <a:rPr lang="sv-SE" dirty="0"/>
            </a:br>
            <a:endParaRPr lang="sv-SE" sz="1800" dirty="0">
              <a:solidFill>
                <a:schemeClr val="bg1"/>
              </a:solidFill>
            </a:endParaRPr>
          </a:p>
        </p:txBody>
      </p:sp>
      <p:sp>
        <p:nvSpPr>
          <p:cNvPr id="10" name="Rektangel 9">
            <a:extLst>
              <a:ext uri="{FF2B5EF4-FFF2-40B4-BE49-F238E27FC236}">
                <a16:creationId xmlns:a16="http://schemas.microsoft.com/office/drawing/2014/main" id="{83DDC0C6-7CC4-499C-9B08-46C444D6B6A7}"/>
              </a:ext>
            </a:extLst>
          </p:cNvPr>
          <p:cNvSpPr/>
          <p:nvPr/>
        </p:nvSpPr>
        <p:spPr>
          <a:xfrm>
            <a:off x="623943" y="2396881"/>
            <a:ext cx="2841548" cy="1104690"/>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13" name="Tabell 12">
            <a:extLst>
              <a:ext uri="{FF2B5EF4-FFF2-40B4-BE49-F238E27FC236}">
                <a16:creationId xmlns:a16="http://schemas.microsoft.com/office/drawing/2014/main" id="{F4314103-34AD-4F6B-AC66-1D81160FBD74}"/>
              </a:ext>
            </a:extLst>
          </p:cNvPr>
          <p:cNvGraphicFramePr>
            <a:graphicFrameLocks noGrp="1"/>
          </p:cNvGraphicFramePr>
          <p:nvPr>
            <p:extLst>
              <p:ext uri="{D42A27DB-BD31-4B8C-83A1-F6EECF244321}">
                <p14:modId xmlns:p14="http://schemas.microsoft.com/office/powerpoint/2010/main" val="3185200715"/>
              </p:ext>
            </p:extLst>
          </p:nvPr>
        </p:nvGraphicFramePr>
        <p:xfrm>
          <a:off x="3965098" y="1662826"/>
          <a:ext cx="7998301" cy="2177508"/>
        </p:xfrm>
        <a:graphic>
          <a:graphicData uri="http://schemas.openxmlformats.org/drawingml/2006/table">
            <a:tbl>
              <a:tblPr firstRow="1" firstCol="1" bandRow="1"/>
              <a:tblGrid>
                <a:gridCol w="1083152">
                  <a:extLst>
                    <a:ext uri="{9D8B030D-6E8A-4147-A177-3AD203B41FA5}">
                      <a16:colId xmlns:a16="http://schemas.microsoft.com/office/drawing/2014/main" val="319500983"/>
                    </a:ext>
                  </a:extLst>
                </a:gridCol>
                <a:gridCol w="1571625">
                  <a:extLst>
                    <a:ext uri="{9D8B030D-6E8A-4147-A177-3AD203B41FA5}">
                      <a16:colId xmlns:a16="http://schemas.microsoft.com/office/drawing/2014/main" val="2542380555"/>
                    </a:ext>
                  </a:extLst>
                </a:gridCol>
                <a:gridCol w="3705225">
                  <a:extLst>
                    <a:ext uri="{9D8B030D-6E8A-4147-A177-3AD203B41FA5}">
                      <a16:colId xmlns:a16="http://schemas.microsoft.com/office/drawing/2014/main" val="3514428862"/>
                    </a:ext>
                  </a:extLst>
                </a:gridCol>
                <a:gridCol w="1638299">
                  <a:extLst>
                    <a:ext uri="{9D8B030D-6E8A-4147-A177-3AD203B41FA5}">
                      <a16:colId xmlns:a16="http://schemas.microsoft.com/office/drawing/2014/main" val="233746017"/>
                    </a:ext>
                  </a:extLst>
                </a:gridCol>
              </a:tblGrid>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274073822"/>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Projektinfo</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PROJEKTNAMN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Populärnamn för projektet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TIKABHUSET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698344837"/>
                  </a:ext>
                </a:extLst>
              </a:tr>
              <a:tr h="256390">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Projektinfo</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PROJEKTNUMMER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Beställarens projektnummer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100224</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783235263"/>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Projektinfo</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DIARIENUMMER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Beställarens ärendenummer i diarienumret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123-456</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043068029"/>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Projektinfo</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BESTALLARE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Namn på byggherre</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SBUF-BEAST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184309399"/>
                  </a:ext>
                </a:extLst>
              </a:tr>
              <a:tr h="333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OMRADE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Organisatoriskt område, Flygplats, Sjukhusområde, Kommun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SOLNA, BERGSHAMRA</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566376112"/>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FASTIGHET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Fastighetsbeteckning, fastighetsregister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SKOGSKARLEN 2</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066395249"/>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ADRESS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Adressplats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BJÖRNSTIGEN 87</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699402805"/>
                  </a:ext>
                </a:extLst>
              </a:tr>
            </a:tbl>
          </a:graphicData>
        </a:graphic>
      </p:graphicFrame>
      <p:sp>
        <p:nvSpPr>
          <p:cNvPr id="14" name="Rektangel 13">
            <a:extLst>
              <a:ext uri="{FF2B5EF4-FFF2-40B4-BE49-F238E27FC236}">
                <a16:creationId xmlns:a16="http://schemas.microsoft.com/office/drawing/2014/main" id="{50343312-7C30-44FC-B115-64F2F4256BDD}"/>
              </a:ext>
            </a:extLst>
          </p:cNvPr>
          <p:cNvSpPr/>
          <p:nvPr/>
        </p:nvSpPr>
        <p:spPr>
          <a:xfrm>
            <a:off x="3965097" y="3998521"/>
            <a:ext cx="7998301" cy="2010166"/>
          </a:xfrm>
          <a:prstGeom prst="rect">
            <a:avLst/>
          </a:prstGeom>
        </p:spPr>
        <p:txBody>
          <a:bodyPr wrap="square">
            <a:spAutoFit/>
          </a:bodyPr>
          <a:lstStyle/>
          <a:p>
            <a:r>
              <a:rPr lang="sv-SE" b="1" dirty="0">
                <a:latin typeface="Calibri" panose="020F0502020204030204" pitchFamily="34" charset="0"/>
                <a:ea typeface="Calibri" panose="020F0502020204030204" pitchFamily="34" charset="0"/>
                <a:cs typeface="Times New Roman" panose="02020603050405020304" pitchFamily="18" charset="0"/>
              </a:rPr>
              <a:t>Logotyper:</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cs typeface="Times New Roman" panose="02020603050405020304" pitchFamily="18" charset="0"/>
              </a:rPr>
              <a:t>Grafiska element i namnrutan kan bestå både av vektorer och bilder, dessa ska antingen vara inbundna i dokumentet eller levereras som separat fil.</a:t>
            </a:r>
          </a:p>
          <a:p>
            <a:endParaRPr lang="sv-SE" sz="1400" dirty="0">
              <a:latin typeface="Calibri" panose="020F0502020204030204" pitchFamily="34" charset="0"/>
              <a:cs typeface="Times New Roman" panose="02020603050405020304" pitchFamily="18" charset="0"/>
            </a:endParaRPr>
          </a:p>
          <a:p>
            <a:pPr>
              <a:lnSpc>
                <a:spcPct val="107000"/>
              </a:lnSpc>
              <a:spcAft>
                <a:spcPts val="800"/>
              </a:spcAft>
            </a:pPr>
            <a:r>
              <a:rPr lang="sv-SE" sz="1400" dirty="0">
                <a:latin typeface="Calibri" panose="020F0502020204030204" pitchFamily="34" charset="0"/>
                <a:cs typeface="Times New Roman" panose="02020603050405020304" pitchFamily="18" charset="0"/>
              </a:rPr>
              <a:t>Fältet där logotypen placeras har ett dolt metadata för beställare. Det ska fyllas i för att andra system kan läsa den information som annars bara representeras som grafik. </a:t>
            </a:r>
          </a:p>
          <a:p>
            <a:r>
              <a:rPr lang="sv-SE" sz="1400" dirty="0">
                <a:latin typeface="Calibri" panose="020F0502020204030204" pitchFamily="34" charset="0"/>
                <a:ea typeface="Calibri" panose="020F0502020204030204" pitchFamily="34" charset="0"/>
                <a:cs typeface="Times New Roman" panose="02020603050405020304" pitchFamily="18" charset="0"/>
              </a:rPr>
              <a:t>Vid behov kan fältet för beställare kompletteras med en eller flera logotyper alternativt kan det dolda metadatafältet göras synlig om logotyp saknas.</a:t>
            </a:r>
            <a:endParaRPr lang="sv-SE" sz="1400" dirty="0"/>
          </a:p>
        </p:txBody>
      </p:sp>
      <p:sp>
        <p:nvSpPr>
          <p:cNvPr id="9" name="Rektangel 8">
            <a:extLst>
              <a:ext uri="{FF2B5EF4-FFF2-40B4-BE49-F238E27FC236}">
                <a16:creationId xmlns:a16="http://schemas.microsoft.com/office/drawing/2014/main" id="{8F6D55B1-FF5F-47C8-8EA8-3EC0B76D8E60}"/>
              </a:ext>
            </a:extLst>
          </p:cNvPr>
          <p:cNvSpPr/>
          <p:nvPr/>
        </p:nvSpPr>
        <p:spPr>
          <a:xfrm>
            <a:off x="623943" y="3501571"/>
            <a:ext cx="2841552" cy="9839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B579A2E0-7DE5-47A9-862A-90668432C108}"/>
              </a:ext>
            </a:extLst>
          </p:cNvPr>
          <p:cNvSpPr/>
          <p:nvPr/>
        </p:nvSpPr>
        <p:spPr>
          <a:xfrm>
            <a:off x="10315670" y="1924306"/>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2A70DF81-36F5-4BD8-9B47-E8A9413E1905}"/>
              </a:ext>
            </a:extLst>
          </p:cNvPr>
          <p:cNvSpPr/>
          <p:nvPr/>
        </p:nvSpPr>
        <p:spPr>
          <a:xfrm>
            <a:off x="10315670" y="2174852"/>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034ACA3C-6593-44B6-BC90-C442BBBCA509}"/>
              </a:ext>
            </a:extLst>
          </p:cNvPr>
          <p:cNvSpPr/>
          <p:nvPr/>
        </p:nvSpPr>
        <p:spPr>
          <a:xfrm>
            <a:off x="10315669" y="2437503"/>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AA140F51-F8FB-4F1A-90A4-010DB8CF9758}"/>
              </a:ext>
            </a:extLst>
          </p:cNvPr>
          <p:cNvSpPr/>
          <p:nvPr/>
        </p:nvSpPr>
        <p:spPr>
          <a:xfrm>
            <a:off x="10315669" y="2688595"/>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8E405041-63AF-4F68-BF8A-34FB1A084351}"/>
              </a:ext>
            </a:extLst>
          </p:cNvPr>
          <p:cNvSpPr/>
          <p:nvPr/>
        </p:nvSpPr>
        <p:spPr>
          <a:xfrm>
            <a:off x="10315669" y="2939141"/>
            <a:ext cx="1647727" cy="39074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5EB8DA16-E6E5-475E-B021-CB82B33739F4}"/>
              </a:ext>
            </a:extLst>
          </p:cNvPr>
          <p:cNvSpPr/>
          <p:nvPr/>
        </p:nvSpPr>
        <p:spPr>
          <a:xfrm>
            <a:off x="10315669" y="3327588"/>
            <a:ext cx="1647727" cy="26219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A87835C9-7FAE-4DC6-AAA3-3E9B1C938ADC}"/>
              </a:ext>
            </a:extLst>
          </p:cNvPr>
          <p:cNvSpPr/>
          <p:nvPr/>
        </p:nvSpPr>
        <p:spPr>
          <a:xfrm>
            <a:off x="10315669" y="3590061"/>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820F7DB8-CCF7-4B66-8C63-30AAE22738ED}"/>
              </a:ext>
            </a:extLst>
          </p:cNvPr>
          <p:cNvSpPr/>
          <p:nvPr/>
        </p:nvSpPr>
        <p:spPr>
          <a:xfrm>
            <a:off x="623940" y="3499701"/>
            <a:ext cx="2841551" cy="27652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D73D6887-0355-430A-B23F-C3C39A6C6BC2}"/>
              </a:ext>
            </a:extLst>
          </p:cNvPr>
          <p:cNvSpPr/>
          <p:nvPr/>
        </p:nvSpPr>
        <p:spPr>
          <a:xfrm>
            <a:off x="623939" y="3776224"/>
            <a:ext cx="2841552" cy="26378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8CE1C2AB-9D97-476C-A76C-760A697FF68E}"/>
              </a:ext>
            </a:extLst>
          </p:cNvPr>
          <p:cNvSpPr/>
          <p:nvPr/>
        </p:nvSpPr>
        <p:spPr>
          <a:xfrm>
            <a:off x="623940" y="4042811"/>
            <a:ext cx="966780" cy="23015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863A13C7-4599-42C7-8C99-5CC5487D19D4}"/>
              </a:ext>
            </a:extLst>
          </p:cNvPr>
          <p:cNvSpPr/>
          <p:nvPr/>
        </p:nvSpPr>
        <p:spPr>
          <a:xfrm>
            <a:off x="623940" y="4272965"/>
            <a:ext cx="966780" cy="21253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5" name="Rektangel 24">
            <a:extLst>
              <a:ext uri="{FF2B5EF4-FFF2-40B4-BE49-F238E27FC236}">
                <a16:creationId xmlns:a16="http://schemas.microsoft.com/office/drawing/2014/main" id="{8B43B5D9-FC4A-4C47-A62F-DCDCAFDD65BC}"/>
              </a:ext>
            </a:extLst>
          </p:cNvPr>
          <p:cNvSpPr/>
          <p:nvPr/>
        </p:nvSpPr>
        <p:spPr>
          <a:xfrm>
            <a:off x="1590719" y="4040940"/>
            <a:ext cx="1874775" cy="232025"/>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6" name="Rektangel 25">
            <a:extLst>
              <a:ext uri="{FF2B5EF4-FFF2-40B4-BE49-F238E27FC236}">
                <a16:creationId xmlns:a16="http://schemas.microsoft.com/office/drawing/2014/main" id="{EF9FE4BB-F886-485D-BAE4-55C0FE1BCD9B}"/>
              </a:ext>
            </a:extLst>
          </p:cNvPr>
          <p:cNvSpPr/>
          <p:nvPr/>
        </p:nvSpPr>
        <p:spPr>
          <a:xfrm>
            <a:off x="1590719" y="4270160"/>
            <a:ext cx="1874775" cy="21534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7" name="Rektangel 26">
            <a:extLst>
              <a:ext uri="{FF2B5EF4-FFF2-40B4-BE49-F238E27FC236}">
                <a16:creationId xmlns:a16="http://schemas.microsoft.com/office/drawing/2014/main" id="{6AB20C10-FB29-4D8F-BE66-4279C718F7FA}"/>
              </a:ext>
            </a:extLst>
          </p:cNvPr>
          <p:cNvSpPr/>
          <p:nvPr/>
        </p:nvSpPr>
        <p:spPr>
          <a:xfrm>
            <a:off x="3965097" y="4069823"/>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5623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0771F823-3FB4-4EEE-9216-7858A195CAA2}"/>
              </a:ext>
            </a:extLst>
          </p:cNvPr>
          <p:cNvPicPr/>
          <p:nvPr/>
        </p:nvPicPr>
        <p:blipFill rotWithShape="1">
          <a:blip r:embed="rId3"/>
          <a:srcRect/>
          <a:stretch/>
        </p:blipFill>
        <p:spPr>
          <a:xfrm>
            <a:off x="603883"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15. Ansvarig part</a:t>
            </a:r>
            <a:br>
              <a:rPr lang="sv-SE" dirty="0"/>
            </a:br>
            <a:r>
              <a:rPr lang="sv-SE" sz="1800" b="0" dirty="0" err="1">
                <a:solidFill>
                  <a:schemeClr val="bg1"/>
                </a:solidFill>
              </a:rPr>
              <a:t>Part</a:t>
            </a:r>
            <a:r>
              <a:rPr lang="sv-SE" sz="1800" b="0" dirty="0">
                <a:solidFill>
                  <a:schemeClr val="bg1"/>
                </a:solidFill>
              </a:rPr>
              <a:t> som levererat dokumentet</a:t>
            </a:r>
          </a:p>
        </p:txBody>
      </p:sp>
      <p:graphicFrame>
        <p:nvGraphicFramePr>
          <p:cNvPr id="4" name="Tabell 3">
            <a:extLst>
              <a:ext uri="{FF2B5EF4-FFF2-40B4-BE49-F238E27FC236}">
                <a16:creationId xmlns:a16="http://schemas.microsoft.com/office/drawing/2014/main" id="{C38CA1C3-41DD-4872-BEE5-26942D5007ED}"/>
              </a:ext>
            </a:extLst>
          </p:cNvPr>
          <p:cNvGraphicFramePr>
            <a:graphicFrameLocks noGrp="1"/>
          </p:cNvGraphicFramePr>
          <p:nvPr>
            <p:extLst>
              <p:ext uri="{D42A27DB-BD31-4B8C-83A1-F6EECF244321}">
                <p14:modId xmlns:p14="http://schemas.microsoft.com/office/powerpoint/2010/main" val="2708318675"/>
              </p:ext>
            </p:extLst>
          </p:nvPr>
        </p:nvGraphicFramePr>
        <p:xfrm>
          <a:off x="3629995" y="1685914"/>
          <a:ext cx="8453850" cy="1907808"/>
        </p:xfrm>
        <a:graphic>
          <a:graphicData uri="http://schemas.openxmlformats.org/drawingml/2006/table">
            <a:tbl>
              <a:tblPr firstRow="1" firstCol="1" bandRow="1"/>
              <a:tblGrid>
                <a:gridCol w="1698943">
                  <a:extLst>
                    <a:ext uri="{9D8B030D-6E8A-4147-A177-3AD203B41FA5}">
                      <a16:colId xmlns:a16="http://schemas.microsoft.com/office/drawing/2014/main" val="2862710789"/>
                    </a:ext>
                  </a:extLst>
                </a:gridCol>
                <a:gridCol w="2735437">
                  <a:extLst>
                    <a:ext uri="{9D8B030D-6E8A-4147-A177-3AD203B41FA5}">
                      <a16:colId xmlns:a16="http://schemas.microsoft.com/office/drawing/2014/main" val="1791515358"/>
                    </a:ext>
                  </a:extLst>
                </a:gridCol>
                <a:gridCol w="2424791">
                  <a:extLst>
                    <a:ext uri="{9D8B030D-6E8A-4147-A177-3AD203B41FA5}">
                      <a16:colId xmlns:a16="http://schemas.microsoft.com/office/drawing/2014/main" val="1723126346"/>
                    </a:ext>
                  </a:extLst>
                </a:gridCol>
                <a:gridCol w="1594679">
                  <a:extLst>
                    <a:ext uri="{9D8B030D-6E8A-4147-A177-3AD203B41FA5}">
                      <a16:colId xmlns:a16="http://schemas.microsoft.com/office/drawing/2014/main" val="1308456711"/>
                    </a:ext>
                  </a:extLst>
                </a:gridCol>
              </a:tblGrid>
              <a:tr h="23876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87406025"/>
                  </a:ext>
                </a:extLst>
              </a:tr>
              <a:tr h="238768">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ANSVARIG_PART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Disciplin-Arkitekt (A1)</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A1</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048206131"/>
                  </a:ext>
                </a:extLst>
              </a:tr>
              <a:tr h="238768">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ANSVARIG_PART_FORETAG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Organisation, namn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TIKAB</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4285653316"/>
                  </a:ext>
                </a:extLst>
              </a:tr>
              <a:tr h="237600">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sv-SE"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Leverantör av handling</a:t>
                      </a: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algn="l" defTabSz="1219170" rtl="0" eaLnBrk="1" latinLnBrk="0" hangingPunct="1">
                        <a:lnSpc>
                          <a:spcPct val="107000"/>
                        </a:lnSpc>
                        <a:spcAft>
                          <a:spcPts val="0"/>
                        </a:spcAft>
                      </a:pPr>
                      <a:r>
                        <a:rPr lang="sv-SE"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ANSVARIG_PART_UPPDRAGSNUMMER</a:t>
                      </a: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algn="l" defTabSz="1219170" rtl="0" eaLnBrk="1" latinLnBrk="0" hangingPunct="1">
                        <a:lnSpc>
                          <a:spcPct val="107000"/>
                        </a:lnSpc>
                        <a:spcAft>
                          <a:spcPts val="0"/>
                        </a:spcAft>
                      </a:pPr>
                      <a:r>
                        <a:rPr lang="sv-SE"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Uppdragsnummer</a:t>
                      </a: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algn="l" defTabSz="1219170" rtl="0" eaLnBrk="1" latinLnBrk="0" hangingPunct="1">
                        <a:lnSpc>
                          <a:spcPct val="107000"/>
                        </a:lnSpc>
                        <a:spcAft>
                          <a:spcPts val="0"/>
                        </a:spcAft>
                      </a:pPr>
                      <a:r>
                        <a:rPr lang="sv-SE" sz="1200" b="1"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1217</a:t>
                      </a: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159160156"/>
                  </a:ext>
                </a:extLst>
              </a:tr>
              <a:tr h="238768">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ANSVARIG_PART_TELEFON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Organisation, Telefonnummer (växel)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08-40904300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837570976"/>
                  </a:ext>
                </a:extLst>
              </a:tr>
              <a:tr h="237600">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ANSVARIG_PART_SKAPAD_AV</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Förnamn Efternamn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MARCUS BENGTSSON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767165771"/>
                  </a:ext>
                </a:extLst>
              </a:tr>
              <a:tr h="23876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ANSVARIG_PART_KONTAKTPERSON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Förnamn Efternamn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JOHAN STRIBECK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922641607"/>
                  </a:ext>
                </a:extLst>
              </a:tr>
              <a:tr h="23876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ANSVARIG_PART_GODKAND_AV</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Förnamn Efternamn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JOHAN STRIBECK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4200379743"/>
                  </a:ext>
                </a:extLst>
              </a:tr>
            </a:tbl>
          </a:graphicData>
        </a:graphic>
      </p:graphicFrame>
      <p:sp>
        <p:nvSpPr>
          <p:cNvPr id="9" name="Rektangel 8">
            <a:extLst>
              <a:ext uri="{FF2B5EF4-FFF2-40B4-BE49-F238E27FC236}">
                <a16:creationId xmlns:a16="http://schemas.microsoft.com/office/drawing/2014/main" id="{8BDEAA90-FF88-40F4-8FA8-5B7212EEA522}"/>
              </a:ext>
            </a:extLst>
          </p:cNvPr>
          <p:cNvSpPr/>
          <p:nvPr/>
        </p:nvSpPr>
        <p:spPr>
          <a:xfrm>
            <a:off x="626644" y="4485079"/>
            <a:ext cx="2841552" cy="6632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61C6157C-8AB1-4C96-A5FC-5FFAEC0E36C3}"/>
              </a:ext>
            </a:extLst>
          </p:cNvPr>
          <p:cNvSpPr/>
          <p:nvPr/>
        </p:nvSpPr>
        <p:spPr>
          <a:xfrm>
            <a:off x="10497580" y="1921072"/>
            <a:ext cx="1586265" cy="25062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3BF3DD60-342E-4E3B-AC0A-E37E37CB92B6}"/>
              </a:ext>
            </a:extLst>
          </p:cNvPr>
          <p:cNvSpPr/>
          <p:nvPr/>
        </p:nvSpPr>
        <p:spPr>
          <a:xfrm>
            <a:off x="10497580" y="2169034"/>
            <a:ext cx="1586265" cy="22187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30501C79-EA6C-4455-888C-F076476C68F1}"/>
              </a:ext>
            </a:extLst>
          </p:cNvPr>
          <p:cNvSpPr/>
          <p:nvPr/>
        </p:nvSpPr>
        <p:spPr>
          <a:xfrm>
            <a:off x="10497580" y="2638870"/>
            <a:ext cx="1586265" cy="24495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0826A11B-346E-4CFA-B1F0-1625175A071B}"/>
              </a:ext>
            </a:extLst>
          </p:cNvPr>
          <p:cNvSpPr/>
          <p:nvPr/>
        </p:nvSpPr>
        <p:spPr>
          <a:xfrm>
            <a:off x="10497580" y="2879220"/>
            <a:ext cx="1586265" cy="22647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19ADFDAF-C54D-421C-A44B-5C5660676E14}"/>
              </a:ext>
            </a:extLst>
          </p:cNvPr>
          <p:cNvSpPr/>
          <p:nvPr/>
        </p:nvSpPr>
        <p:spPr>
          <a:xfrm>
            <a:off x="10497580" y="3107562"/>
            <a:ext cx="1586265" cy="24495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535C5C31-C9BE-48DD-B065-59A86C1540C7}"/>
              </a:ext>
            </a:extLst>
          </p:cNvPr>
          <p:cNvSpPr/>
          <p:nvPr/>
        </p:nvSpPr>
        <p:spPr>
          <a:xfrm>
            <a:off x="10497580" y="3352516"/>
            <a:ext cx="1586265" cy="24495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DBB6FBF9-E68D-4F4B-B4EB-5839AD0E5D21}"/>
              </a:ext>
            </a:extLst>
          </p:cNvPr>
          <p:cNvSpPr/>
          <p:nvPr/>
        </p:nvSpPr>
        <p:spPr>
          <a:xfrm>
            <a:off x="624957" y="4485079"/>
            <a:ext cx="960001" cy="21857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6E5E159D-E7F3-4E00-B20F-220488EFED40}"/>
              </a:ext>
            </a:extLst>
          </p:cNvPr>
          <p:cNvSpPr/>
          <p:nvPr/>
        </p:nvSpPr>
        <p:spPr>
          <a:xfrm>
            <a:off x="1584958" y="4481997"/>
            <a:ext cx="1883238" cy="22752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3629293D-A48A-4AF0-B25B-69408E29DEDE}"/>
              </a:ext>
            </a:extLst>
          </p:cNvPr>
          <p:cNvSpPr/>
          <p:nvPr/>
        </p:nvSpPr>
        <p:spPr>
          <a:xfrm>
            <a:off x="1607127" y="2171699"/>
            <a:ext cx="1377142" cy="23899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72FACB6F-5E72-42CE-BE98-0BB5472ED561}"/>
              </a:ext>
            </a:extLst>
          </p:cNvPr>
          <p:cNvSpPr/>
          <p:nvPr/>
        </p:nvSpPr>
        <p:spPr>
          <a:xfrm>
            <a:off x="624957" y="4925533"/>
            <a:ext cx="960001" cy="2211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29012146-A890-4A7F-9FE0-A6A7385222C6}"/>
              </a:ext>
            </a:extLst>
          </p:cNvPr>
          <p:cNvSpPr/>
          <p:nvPr/>
        </p:nvSpPr>
        <p:spPr>
          <a:xfrm>
            <a:off x="1584958" y="4703656"/>
            <a:ext cx="1883238" cy="2244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94CEA941-B25A-49A1-ADF5-7AADE888FF40}"/>
              </a:ext>
            </a:extLst>
          </p:cNvPr>
          <p:cNvSpPr/>
          <p:nvPr/>
        </p:nvSpPr>
        <p:spPr>
          <a:xfrm>
            <a:off x="1584958" y="4928101"/>
            <a:ext cx="1883238" cy="22332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5" name="Rektangel 24">
            <a:extLst>
              <a:ext uri="{FF2B5EF4-FFF2-40B4-BE49-F238E27FC236}">
                <a16:creationId xmlns:a16="http://schemas.microsoft.com/office/drawing/2014/main" id="{3F7270B5-F339-4797-8AD3-45BF85C4002D}"/>
              </a:ext>
            </a:extLst>
          </p:cNvPr>
          <p:cNvSpPr/>
          <p:nvPr/>
        </p:nvSpPr>
        <p:spPr>
          <a:xfrm>
            <a:off x="624957" y="4703658"/>
            <a:ext cx="960001" cy="22444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6" name="Rektangel 25">
            <a:extLst>
              <a:ext uri="{FF2B5EF4-FFF2-40B4-BE49-F238E27FC236}">
                <a16:creationId xmlns:a16="http://schemas.microsoft.com/office/drawing/2014/main" id="{2F955FF1-20C3-4E77-A3E7-64EC442BC746}"/>
              </a:ext>
            </a:extLst>
          </p:cNvPr>
          <p:cNvSpPr/>
          <p:nvPr/>
        </p:nvSpPr>
        <p:spPr>
          <a:xfrm>
            <a:off x="10497579" y="2395098"/>
            <a:ext cx="1586265" cy="24291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 name="Rektangel 1">
            <a:extLst>
              <a:ext uri="{FF2B5EF4-FFF2-40B4-BE49-F238E27FC236}">
                <a16:creationId xmlns:a16="http://schemas.microsoft.com/office/drawing/2014/main" id="{A35E4ABB-CF50-4493-A8F9-1749059E251C}"/>
              </a:ext>
            </a:extLst>
          </p:cNvPr>
          <p:cNvSpPr/>
          <p:nvPr/>
        </p:nvSpPr>
        <p:spPr>
          <a:xfrm>
            <a:off x="3592326" y="4111914"/>
            <a:ext cx="7761782" cy="1323439"/>
          </a:xfrm>
          <a:prstGeom prst="rect">
            <a:avLst/>
          </a:prstGeom>
        </p:spPr>
        <p:txBody>
          <a:bodyPr wrap="square">
            <a:spAutoFit/>
          </a:bodyPr>
          <a:lstStyle/>
          <a:p>
            <a:r>
              <a:rPr lang="sv-SE" sz="1600" i="1" dirty="0">
                <a:latin typeface="Calibri" panose="020F0502020204030204" pitchFamily="34" charset="0"/>
                <a:cs typeface="Times New Roman" panose="02020603050405020304" pitchFamily="18" charset="0"/>
              </a:rPr>
              <a:t>* Förklaring på termdefinition:</a:t>
            </a:r>
          </a:p>
          <a:p>
            <a:pPr marL="285750" indent="-285750">
              <a:buFont typeface="Arial" panose="020B0604020202020204" pitchFamily="34" charset="0"/>
              <a:buChar char="•"/>
            </a:pPr>
            <a:r>
              <a:rPr lang="sv-SE" sz="1600" i="1" dirty="0">
                <a:latin typeface="Calibri" panose="020F0502020204030204" pitchFamily="34" charset="0"/>
                <a:cs typeface="Times New Roman" panose="02020603050405020304" pitchFamily="18" charset="0"/>
              </a:rPr>
              <a:t>Skapad av	Ursprungligen skapat innehållet i handlingen</a:t>
            </a:r>
          </a:p>
          <a:p>
            <a:pPr marL="285750" indent="-285750">
              <a:buFont typeface="Arial" panose="020B0604020202020204" pitchFamily="34" charset="0"/>
              <a:buChar char="•"/>
            </a:pPr>
            <a:r>
              <a:rPr lang="sv-SE" sz="1600" i="1" dirty="0">
                <a:latin typeface="Calibri" panose="020F0502020204030204" pitchFamily="34" charset="0"/>
                <a:cs typeface="Times New Roman" panose="02020603050405020304" pitchFamily="18" charset="0"/>
              </a:rPr>
              <a:t>Kontaktperson	Kan svara på frågor om handlingens innehåll</a:t>
            </a:r>
          </a:p>
          <a:p>
            <a:pPr marL="285750" indent="-285750">
              <a:buFont typeface="Arial" panose="020B0604020202020204" pitchFamily="34" charset="0"/>
              <a:buChar char="•"/>
            </a:pPr>
            <a:r>
              <a:rPr lang="sv-SE" sz="1600" i="1" dirty="0">
                <a:latin typeface="Calibri" panose="020F0502020204030204" pitchFamily="34" charset="0"/>
                <a:cs typeface="Times New Roman" panose="02020603050405020304" pitchFamily="18" charset="0"/>
              </a:rPr>
              <a:t>Godkänd av 	A</a:t>
            </a:r>
            <a:r>
              <a:rPr lang="sv-SE" sz="1600" i="1" dirty="0">
                <a:latin typeface="Calibri" panose="020F0502020204030204" pitchFamily="34" charset="0"/>
                <a:ea typeface="Calibri" panose="020F0502020204030204" pitchFamily="34" charset="0"/>
                <a:cs typeface="Times New Roman" panose="02020603050405020304" pitchFamily="18" charset="0"/>
              </a:rPr>
              <a:t>vser den konsult/projektör som har kvalitetssäkrat och godkänt 			dokumentet och därmed har ansvar för dess innehåll.</a:t>
            </a:r>
            <a:endParaRPr lang="sv-SE" sz="1600" dirty="0"/>
          </a:p>
        </p:txBody>
      </p:sp>
    </p:spTree>
    <p:extLst>
      <p:ext uri="{BB962C8B-B14F-4D97-AF65-F5344CB8AC3E}">
        <p14:creationId xmlns:p14="http://schemas.microsoft.com/office/powerpoint/2010/main" val="130695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CDA4CB11-9244-43BE-98AA-9044290956A2}"/>
              </a:ext>
            </a:extLst>
          </p:cNvPr>
          <p:cNvPicPr/>
          <p:nvPr/>
        </p:nvPicPr>
        <p:blipFill rotWithShape="1">
          <a:blip r:embed="rId3"/>
          <a:srcRect/>
          <a:stretch/>
        </p:blipFill>
        <p:spPr>
          <a:xfrm>
            <a:off x="603883" y="1617686"/>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16. Ansvarig part</a:t>
            </a:r>
            <a:br>
              <a:rPr lang="sv-SE" dirty="0"/>
            </a:br>
            <a:r>
              <a:rPr lang="sv-SE" sz="1800" b="0" dirty="0" err="1">
                <a:solidFill>
                  <a:schemeClr val="bg1"/>
                </a:solidFill>
              </a:rPr>
              <a:t>Part</a:t>
            </a:r>
            <a:r>
              <a:rPr lang="sv-SE" sz="1800" b="0" dirty="0">
                <a:solidFill>
                  <a:schemeClr val="bg1"/>
                </a:solidFill>
              </a:rPr>
              <a:t> som levererat dokumentet</a:t>
            </a:r>
          </a:p>
        </p:txBody>
      </p:sp>
      <p:sp>
        <p:nvSpPr>
          <p:cNvPr id="10" name="Rektangel 9">
            <a:extLst>
              <a:ext uri="{FF2B5EF4-FFF2-40B4-BE49-F238E27FC236}">
                <a16:creationId xmlns:a16="http://schemas.microsoft.com/office/drawing/2014/main" id="{83DDC0C6-7CC4-499C-9B08-46C444D6B6A7}"/>
              </a:ext>
            </a:extLst>
          </p:cNvPr>
          <p:cNvSpPr/>
          <p:nvPr/>
        </p:nvSpPr>
        <p:spPr>
          <a:xfrm>
            <a:off x="634884" y="4507812"/>
            <a:ext cx="2833091" cy="654344"/>
          </a:xfrm>
          <a:prstGeom prst="rect">
            <a:avLst/>
          </a:prstGeom>
          <a:solidFill>
            <a:schemeClr val="bg1">
              <a:alpha val="10000"/>
            </a:scheme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A9A576ED-F356-417F-AA0B-344C5EE1C94F}"/>
              </a:ext>
            </a:extLst>
          </p:cNvPr>
          <p:cNvSpPr/>
          <p:nvPr/>
        </p:nvSpPr>
        <p:spPr>
          <a:xfrm>
            <a:off x="1596787" y="2199267"/>
            <a:ext cx="1393067" cy="22392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8" name="Tabell 7">
            <a:extLst>
              <a:ext uri="{FF2B5EF4-FFF2-40B4-BE49-F238E27FC236}">
                <a16:creationId xmlns:a16="http://schemas.microsoft.com/office/drawing/2014/main" id="{837028C1-F036-48BA-AB7C-95DDD710BAB4}"/>
              </a:ext>
            </a:extLst>
          </p:cNvPr>
          <p:cNvGraphicFramePr>
            <a:graphicFrameLocks noGrp="1"/>
          </p:cNvGraphicFramePr>
          <p:nvPr>
            <p:extLst>
              <p:ext uri="{D42A27DB-BD31-4B8C-83A1-F6EECF244321}">
                <p14:modId xmlns:p14="http://schemas.microsoft.com/office/powerpoint/2010/main" val="3308326193"/>
              </p:ext>
            </p:extLst>
          </p:nvPr>
        </p:nvGraphicFramePr>
        <p:xfrm>
          <a:off x="4226171" y="1697041"/>
          <a:ext cx="4609716" cy="4866434"/>
        </p:xfrm>
        <a:graphic>
          <a:graphicData uri="http://schemas.openxmlformats.org/drawingml/2006/table">
            <a:tbl>
              <a:tblPr firstRow="1" firstCol="1" bandRow="1"/>
              <a:tblGrid>
                <a:gridCol w="4609716">
                  <a:extLst>
                    <a:ext uri="{9D8B030D-6E8A-4147-A177-3AD203B41FA5}">
                      <a16:colId xmlns:a16="http://schemas.microsoft.com/office/drawing/2014/main" val="2238384391"/>
                    </a:ext>
                  </a:extLst>
                </a:gridCol>
              </a:tblGrid>
              <a:tr h="4088337">
                <a:tc>
                  <a:txBody>
                    <a:bodyPr/>
                    <a:lstStyle/>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DISCIPLIN </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A1 = arkitekt</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K1 = konstruktör</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E1…..</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FÖRETAG</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namn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UPPDRAGSNUMMER</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leverantörens interna</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SKAPAD AV</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Förnamn Efternamn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TELEFON</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Telefonnummer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KONTAKPERSON </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Förnamn Efternamn</a:t>
                      </a:r>
                    </a:p>
                    <a:p>
                      <a:pPr marL="342900" lvl="0" indent="-342900">
                        <a:lnSpc>
                          <a:spcPct val="107000"/>
                        </a:lnSpc>
                        <a:spcAft>
                          <a:spcPts val="0"/>
                        </a:spcAft>
                        <a:buFont typeface="Symbol" panose="05050102010706020507" pitchFamily="18" charset="2"/>
                        <a:buChar char=""/>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969" marR="54969" marT="0" marB="0">
                    <a:lnL>
                      <a:noFill/>
                    </a:lnL>
                    <a:lnR>
                      <a:noFill/>
                    </a:lnR>
                    <a:lnT>
                      <a:noFill/>
                    </a:lnT>
                    <a:lnB>
                      <a:noFill/>
                    </a:lnB>
                  </a:tcPr>
                </a:tc>
                <a:extLst>
                  <a:ext uri="{0D108BD9-81ED-4DB2-BD59-A6C34878D82A}">
                    <a16:rowId xmlns:a16="http://schemas.microsoft.com/office/drawing/2014/main" val="1547302523"/>
                  </a:ext>
                </a:extLst>
              </a:tr>
              <a:tr h="765223">
                <a:tc>
                  <a:txBody>
                    <a:bodyPr/>
                    <a:lstStyle/>
                    <a:p>
                      <a:pPr marL="0" lvl="0" indent="0">
                        <a:lnSpc>
                          <a:spcPct val="107000"/>
                        </a:lnSpc>
                        <a:spcAft>
                          <a:spcPts val="0"/>
                        </a:spcAft>
                        <a:buFont typeface="Arial" panose="020B0604020202020204" pitchFamily="34" charset="0"/>
                        <a:buNone/>
                      </a:pPr>
                      <a:r>
                        <a:rPr lang="sv-SE" sz="1200" dirty="0">
                          <a:effectLst/>
                          <a:latin typeface="Calibri" panose="020F0502020204030204" pitchFamily="34" charset="0"/>
                          <a:ea typeface="Calibri" panose="020F0502020204030204" pitchFamily="34" charset="0"/>
                          <a:cs typeface="Times New Roman" panose="02020603050405020304" pitchFamily="18" charset="0"/>
                        </a:rPr>
                        <a:t>GODKÄND AV</a:t>
                      </a:r>
                    </a:p>
                    <a:p>
                      <a:pPr marL="342900" marR="0" lvl="0" indent="-342900" algn="l" defTabSz="121917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sv-SE" sz="1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Förnamn Efternamn</a:t>
                      </a:r>
                    </a:p>
                    <a:p>
                      <a:pPr marL="0" lvl="0" indent="0">
                        <a:lnSpc>
                          <a:spcPct val="107000"/>
                        </a:lnSpc>
                        <a:spcAft>
                          <a:spcPts val="0"/>
                        </a:spcAft>
                        <a:buFont typeface="Arial" panose="020B0604020202020204" pitchFamily="34" charset="0"/>
                        <a:buNone/>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969" marR="54969" marT="0" marB="0">
                    <a:lnL>
                      <a:noFill/>
                    </a:lnL>
                    <a:lnR>
                      <a:noFill/>
                    </a:lnR>
                    <a:lnT>
                      <a:noFill/>
                    </a:lnT>
                    <a:lnB>
                      <a:noFill/>
                    </a:lnB>
                  </a:tcPr>
                </a:tc>
                <a:extLst>
                  <a:ext uri="{0D108BD9-81ED-4DB2-BD59-A6C34878D82A}">
                    <a16:rowId xmlns:a16="http://schemas.microsoft.com/office/drawing/2014/main" val="763691874"/>
                  </a:ext>
                </a:extLst>
              </a:tr>
            </a:tbl>
          </a:graphicData>
        </a:graphic>
      </p:graphicFrame>
      <p:sp>
        <p:nvSpPr>
          <p:cNvPr id="11" name="Rektangel 10">
            <a:extLst>
              <a:ext uri="{FF2B5EF4-FFF2-40B4-BE49-F238E27FC236}">
                <a16:creationId xmlns:a16="http://schemas.microsoft.com/office/drawing/2014/main" id="{437420D6-A050-473C-85E8-49033F4876F2}"/>
              </a:ext>
            </a:extLst>
          </p:cNvPr>
          <p:cNvSpPr/>
          <p:nvPr/>
        </p:nvSpPr>
        <p:spPr>
          <a:xfrm>
            <a:off x="4226171" y="1696710"/>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FC5EF03C-ED9A-4447-8F82-0671D96BB4C8}"/>
              </a:ext>
            </a:extLst>
          </p:cNvPr>
          <p:cNvSpPr/>
          <p:nvPr/>
        </p:nvSpPr>
        <p:spPr>
          <a:xfrm>
            <a:off x="642299" y="4507812"/>
            <a:ext cx="947989" cy="211172"/>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175B93ED-043D-40D6-853A-E631D584858F}"/>
              </a:ext>
            </a:extLst>
          </p:cNvPr>
          <p:cNvSpPr/>
          <p:nvPr/>
        </p:nvSpPr>
        <p:spPr>
          <a:xfrm>
            <a:off x="631845" y="4721355"/>
            <a:ext cx="958443" cy="218006"/>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ACBD3AD9-7E25-41AD-A1BF-4DF7E6B9D0A6}"/>
              </a:ext>
            </a:extLst>
          </p:cNvPr>
          <p:cNvSpPr/>
          <p:nvPr/>
        </p:nvSpPr>
        <p:spPr>
          <a:xfrm>
            <a:off x="634767" y="4948202"/>
            <a:ext cx="955521" cy="216819"/>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DFE5ADDE-38E0-4B24-80F7-E0D6F0B01B41}"/>
              </a:ext>
            </a:extLst>
          </p:cNvPr>
          <p:cNvSpPr/>
          <p:nvPr/>
        </p:nvSpPr>
        <p:spPr>
          <a:xfrm>
            <a:off x="4226171" y="3820262"/>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AD52BB74-9B21-4004-8932-F9EF6464D7BF}"/>
              </a:ext>
            </a:extLst>
          </p:cNvPr>
          <p:cNvSpPr/>
          <p:nvPr/>
        </p:nvSpPr>
        <p:spPr>
          <a:xfrm>
            <a:off x="4226171" y="4428460"/>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AD4E2806-3797-4166-96D1-FF00D5148C6D}"/>
              </a:ext>
            </a:extLst>
          </p:cNvPr>
          <p:cNvSpPr/>
          <p:nvPr/>
        </p:nvSpPr>
        <p:spPr>
          <a:xfrm>
            <a:off x="4226171" y="5011328"/>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33D96116-D456-4EA7-968A-F1A06C4AA7F0}"/>
              </a:ext>
            </a:extLst>
          </p:cNvPr>
          <p:cNvSpPr/>
          <p:nvPr/>
        </p:nvSpPr>
        <p:spPr>
          <a:xfrm>
            <a:off x="4226171" y="2660953"/>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1F7388BC-F36F-4147-A31A-C0DCB9534C72}"/>
              </a:ext>
            </a:extLst>
          </p:cNvPr>
          <p:cNvSpPr/>
          <p:nvPr/>
        </p:nvSpPr>
        <p:spPr>
          <a:xfrm>
            <a:off x="4226171" y="3237394"/>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4B633218-5BD5-43DC-8960-3F6A21C12799}"/>
              </a:ext>
            </a:extLst>
          </p:cNvPr>
          <p:cNvSpPr/>
          <p:nvPr/>
        </p:nvSpPr>
        <p:spPr>
          <a:xfrm>
            <a:off x="1590288" y="4513905"/>
            <a:ext cx="1877687" cy="204583"/>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12DD5A10-E467-4E6F-AD19-AA97C2C4EC08}"/>
              </a:ext>
            </a:extLst>
          </p:cNvPr>
          <p:cNvSpPr/>
          <p:nvPr/>
        </p:nvSpPr>
        <p:spPr>
          <a:xfrm>
            <a:off x="1590289" y="4718487"/>
            <a:ext cx="1877686" cy="226847"/>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C1868F58-844E-4826-BA43-ED8334A492A5}"/>
              </a:ext>
            </a:extLst>
          </p:cNvPr>
          <p:cNvSpPr/>
          <p:nvPr/>
        </p:nvSpPr>
        <p:spPr>
          <a:xfrm>
            <a:off x="1590287" y="4944638"/>
            <a:ext cx="1877687" cy="212434"/>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27" name="Tabell 26">
            <a:extLst>
              <a:ext uri="{FF2B5EF4-FFF2-40B4-BE49-F238E27FC236}">
                <a16:creationId xmlns:a16="http://schemas.microsoft.com/office/drawing/2014/main" id="{8B71E983-07ED-417E-B5F5-B9F1BD37C5FE}"/>
              </a:ext>
            </a:extLst>
          </p:cNvPr>
          <p:cNvGraphicFramePr>
            <a:graphicFrameLocks noGrp="1"/>
          </p:cNvGraphicFramePr>
          <p:nvPr>
            <p:extLst>
              <p:ext uri="{D42A27DB-BD31-4B8C-83A1-F6EECF244321}">
                <p14:modId xmlns:p14="http://schemas.microsoft.com/office/powerpoint/2010/main" val="750518697"/>
              </p:ext>
            </p:extLst>
          </p:nvPr>
        </p:nvGraphicFramePr>
        <p:xfrm>
          <a:off x="6243062" y="1891007"/>
          <a:ext cx="5653969" cy="4275455"/>
        </p:xfrm>
        <a:graphic>
          <a:graphicData uri="http://schemas.openxmlformats.org/drawingml/2006/table">
            <a:tbl>
              <a:tblPr firstRow="1" firstCol="1" bandRow="1"/>
              <a:tblGrid>
                <a:gridCol w="5653969">
                  <a:extLst>
                    <a:ext uri="{9D8B030D-6E8A-4147-A177-3AD203B41FA5}">
                      <a16:colId xmlns:a16="http://schemas.microsoft.com/office/drawing/2014/main" val="2238384391"/>
                    </a:ext>
                  </a:extLst>
                </a:gridCol>
              </a:tblGrid>
              <a:tr h="3224257">
                <a:tc>
                  <a:txBody>
                    <a:bodyPr/>
                    <a:lstStyle/>
                    <a:p>
                      <a:pPr>
                        <a:lnSpc>
                          <a:spcPct val="107000"/>
                        </a:lnSpc>
                        <a:spcAft>
                          <a:spcPts val="0"/>
                        </a:spcAf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Rekommendation för att särskilja flera konsulter inom samma disciplin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Vid behov adderas avdelning</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sv-SE" sz="1200" i="1" dirty="0">
                          <a:latin typeface="Calibri" panose="020F0502020204030204" pitchFamily="34" charset="0"/>
                          <a:cs typeface="Times New Roman" panose="02020603050405020304" pitchFamily="18" charset="0"/>
                        </a:rPr>
                        <a:t>Ursprungligen skapat innehållet i handlingen</a:t>
                      </a: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Växel</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Leverantörens primära kontakt kring dokumentet eller projektet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969" marR="54969" marT="0" marB="0">
                    <a:lnL>
                      <a:noFill/>
                    </a:lnL>
                    <a:lnR>
                      <a:noFill/>
                    </a:lnR>
                    <a:lnT>
                      <a:noFill/>
                    </a:lnT>
                    <a:lnB>
                      <a:noFill/>
                    </a:lnB>
                  </a:tcPr>
                </a:tc>
                <a:extLst>
                  <a:ext uri="{0D108BD9-81ED-4DB2-BD59-A6C34878D82A}">
                    <a16:rowId xmlns:a16="http://schemas.microsoft.com/office/drawing/2014/main" val="1547302523"/>
                  </a:ext>
                </a:extLst>
              </a:tr>
              <a:tr h="723279">
                <a:tc>
                  <a:txBody>
                    <a:bodyPr/>
                    <a:lstStyle/>
                    <a:p>
                      <a:pPr marL="0" marR="0" lvl="0" indent="0" algn="l" defTabSz="1219170" rtl="0" eaLnBrk="1" fontAlgn="auto" latinLnBrk="0" hangingPunct="1">
                        <a:lnSpc>
                          <a:spcPct val="107000"/>
                        </a:lnSpc>
                        <a:spcBef>
                          <a:spcPts val="0"/>
                        </a:spcBef>
                        <a:spcAft>
                          <a:spcPts val="0"/>
                        </a:spcAft>
                        <a:buClrTx/>
                        <a:buSzTx/>
                        <a:buFont typeface="Symbol" panose="05050102010706020507" pitchFamily="18" charset="2"/>
                        <a:buNone/>
                        <a:tabLst/>
                        <a:defRPr/>
                      </a:pPr>
                      <a:r>
                        <a:rPr lang="sv-SE" sz="1200" i="1" dirty="0">
                          <a:effectLst/>
                          <a:latin typeface="Calibri" panose="020F0502020204030204" pitchFamily="34" charset="0"/>
                          <a:cs typeface="Times New Roman" panose="02020603050405020304" pitchFamily="18" charset="0"/>
                        </a:rPr>
                        <a:t>och k</a:t>
                      </a:r>
                      <a:r>
                        <a:rPr lang="sv-SE" sz="1200" i="1" dirty="0">
                          <a:latin typeface="Calibri" panose="020F0502020204030204" pitchFamily="34" charset="0"/>
                          <a:cs typeface="Times New Roman" panose="02020603050405020304" pitchFamily="18" charset="0"/>
                        </a:rPr>
                        <a:t>an svara på frågor om handlingens innehåll</a:t>
                      </a:r>
                    </a:p>
                    <a:p>
                      <a:pPr marL="0" lvl="0" indent="0">
                        <a:lnSpc>
                          <a:spcPct val="107000"/>
                        </a:lnSpc>
                        <a:spcAft>
                          <a:spcPts val="0"/>
                        </a:spcAft>
                        <a:buFont typeface="Symbol" panose="05050102010706020507" pitchFamily="18" charset="2"/>
                        <a:buNone/>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r>
                        <a:rPr lang="sv-SE" sz="1200" i="1" dirty="0">
                          <a:latin typeface="Calibri" panose="020F0502020204030204" pitchFamily="34" charset="0"/>
                          <a:cs typeface="Times New Roman" panose="02020603050405020304" pitchFamily="18" charset="0"/>
                        </a:rPr>
                        <a:t>Godkänt handlingen och ansvarig för innehållet, se Godkännande processen</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969" marR="54969" marT="0" marB="0">
                    <a:lnL>
                      <a:noFill/>
                    </a:lnL>
                    <a:lnR>
                      <a:noFill/>
                    </a:lnR>
                    <a:lnT>
                      <a:noFill/>
                    </a:lnT>
                    <a:lnB>
                      <a:noFill/>
                    </a:lnB>
                  </a:tcPr>
                </a:tc>
                <a:extLst>
                  <a:ext uri="{0D108BD9-81ED-4DB2-BD59-A6C34878D82A}">
                    <a16:rowId xmlns:a16="http://schemas.microsoft.com/office/drawing/2014/main" val="763691874"/>
                  </a:ext>
                </a:extLst>
              </a:tr>
            </a:tbl>
          </a:graphicData>
        </a:graphic>
      </p:graphicFrame>
      <p:sp>
        <p:nvSpPr>
          <p:cNvPr id="26" name="Rektangel 25">
            <a:extLst>
              <a:ext uri="{FF2B5EF4-FFF2-40B4-BE49-F238E27FC236}">
                <a16:creationId xmlns:a16="http://schemas.microsoft.com/office/drawing/2014/main" id="{628B268C-FC48-4710-9DF9-96A52EC8126D}"/>
              </a:ext>
            </a:extLst>
          </p:cNvPr>
          <p:cNvSpPr/>
          <p:nvPr/>
        </p:nvSpPr>
        <p:spPr>
          <a:xfrm>
            <a:off x="4226171" y="5781458"/>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8" name="Rektangel 27">
            <a:extLst>
              <a:ext uri="{FF2B5EF4-FFF2-40B4-BE49-F238E27FC236}">
                <a16:creationId xmlns:a16="http://schemas.microsoft.com/office/drawing/2014/main" id="{C69B7734-B385-4321-A343-36A3BABA80EA}"/>
              </a:ext>
            </a:extLst>
          </p:cNvPr>
          <p:cNvSpPr/>
          <p:nvPr/>
        </p:nvSpPr>
        <p:spPr>
          <a:xfrm>
            <a:off x="1596787" y="2199267"/>
            <a:ext cx="1393067" cy="230019"/>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14761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4">
            <a:extLst>
              <a:ext uri="{FF2B5EF4-FFF2-40B4-BE49-F238E27FC236}">
                <a16:creationId xmlns:a16="http://schemas.microsoft.com/office/drawing/2014/main" id="{1CBC9467-BDF6-4C77-8A64-767E199BB88A}"/>
              </a:ext>
            </a:extLst>
          </p:cNvPr>
          <p:cNvSpPr>
            <a:spLocks noGrp="1"/>
          </p:cNvSpPr>
          <p:nvPr>
            <p:ph sz="quarter" idx="14"/>
          </p:nvPr>
        </p:nvSpPr>
        <p:spPr>
          <a:xfrm>
            <a:off x="393239" y="1743469"/>
            <a:ext cx="6813806" cy="4409682"/>
          </a:xfrm>
          <a:solidFill>
            <a:schemeClr val="bg1"/>
          </a:solidFill>
        </p:spPr>
        <p:txBody>
          <a:bodyPr/>
          <a:lstStyle/>
          <a:p>
            <a:pPr marL="457200" indent="-457200">
              <a:buFont typeface="+mj-lt"/>
              <a:buAutoNum type="arabicPeriod"/>
            </a:pPr>
            <a:r>
              <a:rPr lang="sv-SE" sz="1400" dirty="0">
                <a:solidFill>
                  <a:schemeClr val="tx1"/>
                </a:solidFill>
                <a:hlinkClick r:id="rId3" action="ppaction://hlinksldjump"/>
              </a:rPr>
              <a:t>Namnruta i handlingar - syfte och mål</a:t>
            </a:r>
            <a:r>
              <a:rPr lang="sv-SE" sz="1400" dirty="0">
                <a:solidFill>
                  <a:schemeClr val="tx1"/>
                </a:solidFill>
              </a:rPr>
              <a:t>				 </a:t>
            </a:r>
          </a:p>
          <a:p>
            <a:pPr marL="457200" indent="-457200">
              <a:buFont typeface="+mj-lt"/>
              <a:buAutoNum type="arabicPeriod"/>
            </a:pPr>
            <a:r>
              <a:rPr lang="sv-SE" sz="1400" dirty="0">
                <a:solidFill>
                  <a:schemeClr val="tx1"/>
                </a:solidFill>
                <a:hlinkClick r:id="rId4" action="ppaction://hlinksldjump"/>
              </a:rPr>
              <a:t>Process kring handlingar </a:t>
            </a:r>
            <a:r>
              <a:rPr lang="sv-SE" sz="1400" dirty="0">
                <a:solidFill>
                  <a:schemeClr val="tx1"/>
                </a:solidFill>
              </a:rPr>
              <a:t>				 </a:t>
            </a:r>
          </a:p>
          <a:p>
            <a:pPr marL="457200" indent="-457200">
              <a:buFont typeface="+mj-lt"/>
              <a:buAutoNum type="arabicPeriod"/>
            </a:pPr>
            <a:r>
              <a:rPr lang="sv-SE" sz="1400" dirty="0">
                <a:solidFill>
                  <a:schemeClr val="tx1"/>
                </a:solidFill>
                <a:hlinkClick r:id="rId5" action="ppaction://hlinksldjump"/>
              </a:rPr>
              <a:t>Namnruta framtagen av BEAst </a:t>
            </a:r>
            <a:r>
              <a:rPr lang="sv-SE" sz="1400" dirty="0">
                <a:solidFill>
                  <a:schemeClr val="tx1"/>
                </a:solidFill>
              </a:rPr>
              <a:t>			</a:t>
            </a:r>
          </a:p>
          <a:p>
            <a:pPr marL="457200" indent="-457200">
              <a:buFont typeface="+mj-lt"/>
              <a:buAutoNum type="arabicPeriod"/>
            </a:pPr>
            <a:r>
              <a:rPr lang="sv-SE" sz="1400" dirty="0">
                <a:solidFill>
                  <a:schemeClr val="tx1"/>
                </a:solidFill>
                <a:hlinkClick r:id="rId6" action="ppaction://hlinksldjump"/>
              </a:rPr>
              <a:t>Namnrutans huvudfunktioner	</a:t>
            </a:r>
            <a:r>
              <a:rPr lang="sv-SE" sz="1400" dirty="0">
                <a:solidFill>
                  <a:schemeClr val="tx1"/>
                </a:solidFill>
              </a:rPr>
              <a:t>			</a:t>
            </a:r>
          </a:p>
          <a:p>
            <a:pPr marL="457200" indent="-457200">
              <a:buFont typeface="+mj-lt"/>
              <a:buAutoNum type="arabicPeriod"/>
            </a:pPr>
            <a:r>
              <a:rPr lang="sv-SE" sz="1400" dirty="0">
                <a:solidFill>
                  <a:schemeClr val="tx1"/>
                </a:solidFill>
                <a:hlinkClick r:id="rId7" action="ppaction://hlinksldjump"/>
              </a:rPr>
              <a:t>Gruppering av metadata </a:t>
            </a:r>
            <a:endParaRPr lang="sv-SE" sz="1400" dirty="0">
              <a:solidFill>
                <a:schemeClr val="tx1"/>
              </a:solidFill>
            </a:endParaRPr>
          </a:p>
          <a:p>
            <a:pPr marL="457200" indent="-457200">
              <a:buFont typeface="+mj-lt"/>
              <a:buAutoNum type="arabicPeriod"/>
            </a:pPr>
            <a:r>
              <a:rPr lang="sv-SE" sz="1400" dirty="0">
                <a:solidFill>
                  <a:schemeClr val="tx1"/>
                </a:solidFill>
                <a:hlinkClick r:id="rId8" action="ppaction://hlinksldjump"/>
              </a:rPr>
              <a:t>Namnruta och termlista</a:t>
            </a:r>
            <a:endParaRPr lang="sv-SE" sz="1400" dirty="0">
              <a:solidFill>
                <a:schemeClr val="tx1"/>
              </a:solidFill>
            </a:endParaRPr>
          </a:p>
          <a:p>
            <a:pPr marL="457200" indent="-457200">
              <a:buFont typeface="+mj-lt"/>
              <a:buAutoNum type="arabicPeriod"/>
            </a:pPr>
            <a:r>
              <a:rPr lang="sv-SE" sz="1400" dirty="0">
                <a:solidFill>
                  <a:schemeClr val="tx1"/>
                </a:solidFill>
                <a:hlinkClick r:id="rId9" action="ppaction://hlinksldjump"/>
              </a:rPr>
              <a:t>Namnrutan - här sker förändringar</a:t>
            </a:r>
            <a:endParaRPr lang="sv-SE" sz="1400" dirty="0">
              <a:solidFill>
                <a:schemeClr val="tx1"/>
              </a:solidFill>
            </a:endParaRPr>
          </a:p>
          <a:p>
            <a:pPr marL="457200" indent="-457200">
              <a:buFont typeface="+mj-lt"/>
              <a:buAutoNum type="arabicPeriod"/>
            </a:pPr>
            <a:r>
              <a:rPr lang="sv-SE" sz="1400" dirty="0">
                <a:solidFill>
                  <a:schemeClr val="tx1"/>
                </a:solidFill>
                <a:hlinkClick r:id="rId10" action="ppaction://hlinksldjump"/>
              </a:rPr>
              <a:t>Orienteringsfigur och hänvisningar</a:t>
            </a:r>
            <a:endParaRPr lang="sv-SE" sz="1400" dirty="0">
              <a:solidFill>
                <a:schemeClr val="tx1"/>
              </a:solidFill>
            </a:endParaRPr>
          </a:p>
          <a:p>
            <a:pPr marL="457200" indent="-457200">
              <a:buFont typeface="+mj-lt"/>
              <a:buAutoNum type="arabicPeriod"/>
            </a:pPr>
            <a:r>
              <a:rPr lang="sv-SE" sz="1400" dirty="0">
                <a:solidFill>
                  <a:schemeClr val="tx1"/>
                </a:solidFill>
                <a:hlinkClick r:id="rId11" action="ppaction://hlinksldjump"/>
              </a:rPr>
              <a:t>Godkännandeprocessen</a:t>
            </a:r>
            <a:endParaRPr lang="sv-SE" sz="1400" dirty="0">
              <a:solidFill>
                <a:schemeClr val="tx1"/>
              </a:solidFill>
            </a:endParaRPr>
          </a:p>
          <a:p>
            <a:pPr marL="457200" indent="-457200">
              <a:buFont typeface="+mj-lt"/>
              <a:buAutoNum type="arabicPeriod"/>
            </a:pPr>
            <a:r>
              <a:rPr lang="sv-SE" sz="1400" dirty="0">
                <a:solidFill>
                  <a:schemeClr val="tx1"/>
                </a:solidFill>
                <a:hlinkClick r:id="rId12" action="ppaction://hlinksldjump"/>
              </a:rPr>
              <a:t>Godkännande processen - Status</a:t>
            </a:r>
            <a:endParaRPr lang="sv-SE" sz="1400" dirty="0">
              <a:solidFill>
                <a:schemeClr val="tx1"/>
              </a:solidFill>
            </a:endParaRPr>
          </a:p>
          <a:p>
            <a:pPr marL="457200" indent="-457200">
              <a:buFont typeface="+mj-lt"/>
              <a:buAutoNum type="arabicPeriod"/>
            </a:pPr>
            <a:r>
              <a:rPr lang="sv-SE" sz="1400" dirty="0">
                <a:solidFill>
                  <a:schemeClr val="tx1"/>
                </a:solidFill>
                <a:hlinkClick r:id="rId13" action="ppaction://hlinksldjump"/>
              </a:rPr>
              <a:t>Godkännande processen - Handling</a:t>
            </a:r>
            <a:endParaRPr lang="sv-SE" sz="1400" dirty="0">
              <a:solidFill>
                <a:schemeClr val="tx1"/>
              </a:solidFill>
            </a:endParaRPr>
          </a:p>
          <a:p>
            <a:pPr marL="457200" indent="-457200">
              <a:buFont typeface="+mj-lt"/>
              <a:buAutoNum type="arabicPeriod"/>
            </a:pPr>
            <a:r>
              <a:rPr lang="sv-SE" sz="1400" dirty="0">
                <a:solidFill>
                  <a:schemeClr val="tx1"/>
                </a:solidFill>
                <a:hlinkClick r:id="rId14" action="ppaction://hlinksldjump"/>
              </a:rPr>
              <a:t>Godkännande processen - Datum och Godkänd av</a:t>
            </a:r>
            <a:r>
              <a:rPr lang="sv-SE" sz="1400" dirty="0">
                <a:solidFill>
                  <a:schemeClr val="tx1"/>
                </a:solidFill>
              </a:rPr>
              <a:t>	</a:t>
            </a:r>
          </a:p>
          <a:p>
            <a:pPr marL="457200" indent="-457200">
              <a:buFont typeface="+mj-lt"/>
              <a:buAutoNum type="arabicPeriod"/>
            </a:pPr>
            <a:r>
              <a:rPr lang="sv-SE" sz="1400" dirty="0">
                <a:solidFill>
                  <a:schemeClr val="tx1"/>
                </a:solidFill>
                <a:hlinkClick r:id="rId15" action="ppaction://hlinksldjump"/>
              </a:rPr>
              <a:t>Godkännande processen - Ändrings PM och Ändring</a:t>
            </a:r>
            <a:r>
              <a:rPr lang="sv-SE" sz="1600" dirty="0"/>
              <a:t>	</a:t>
            </a:r>
            <a:br>
              <a:rPr lang="sv-SE" sz="1600" dirty="0"/>
            </a:br>
            <a:br>
              <a:rPr lang="sv-SE" sz="1600" dirty="0"/>
            </a:br>
            <a:endParaRPr lang="sv-SE" dirty="0"/>
          </a:p>
          <a:p>
            <a:pPr marL="0" indent="0">
              <a:buNone/>
            </a:pPr>
            <a:endParaRPr lang="sv-SE" dirty="0"/>
          </a:p>
        </p:txBody>
      </p:sp>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Innehåll</a:t>
            </a:r>
            <a:br>
              <a:rPr lang="sv-SE" dirty="0">
                <a:solidFill>
                  <a:srgbClr val="FFFFFF"/>
                </a:solidFill>
              </a:rPr>
            </a:br>
            <a:endParaRPr lang="sv-SE" sz="1800" dirty="0">
              <a:solidFill>
                <a:schemeClr val="bg1"/>
              </a:solidFill>
            </a:endParaRPr>
          </a:p>
        </p:txBody>
      </p:sp>
      <p:sp>
        <p:nvSpPr>
          <p:cNvPr id="7" name="Platshållare för innehåll 4">
            <a:extLst>
              <a:ext uri="{FF2B5EF4-FFF2-40B4-BE49-F238E27FC236}">
                <a16:creationId xmlns:a16="http://schemas.microsoft.com/office/drawing/2014/main" id="{C1CA7AC3-A2F3-4C33-8A20-7CF0978BDCC5}"/>
              </a:ext>
            </a:extLst>
          </p:cNvPr>
          <p:cNvSpPr txBox="1">
            <a:spLocks/>
          </p:cNvSpPr>
          <p:nvPr/>
        </p:nvSpPr>
        <p:spPr bwMode="auto">
          <a:xfrm>
            <a:off x="5803380" y="1743468"/>
            <a:ext cx="5655196" cy="4000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buFont typeface="+mj-lt"/>
              <a:buAutoNum type="arabicPeriod" startAt="14"/>
            </a:pPr>
            <a:r>
              <a:rPr lang="sv-SE" sz="1400" dirty="0">
                <a:solidFill>
                  <a:schemeClr val="tx1"/>
                </a:solidFill>
                <a:hlinkClick r:id="rId16" action="ppaction://hlinksldjump"/>
              </a:rPr>
              <a:t>Beställare och projektinformation</a:t>
            </a:r>
            <a:endParaRPr lang="sv-SE" sz="1400" dirty="0">
              <a:solidFill>
                <a:schemeClr val="tx1"/>
              </a:solidFill>
            </a:endParaRPr>
          </a:p>
          <a:p>
            <a:pPr marL="342900" indent="-342900">
              <a:buAutoNum type="arabicPeriod" startAt="14"/>
            </a:pPr>
            <a:r>
              <a:rPr lang="sv-SE" sz="1400" dirty="0">
                <a:solidFill>
                  <a:schemeClr val="tx1"/>
                </a:solidFill>
                <a:hlinkClick r:id="rId17" action="ppaction://hlinksldjump"/>
              </a:rPr>
              <a:t>Ansvarig part - Part som levererat dokumentet</a:t>
            </a:r>
            <a:endParaRPr lang="sv-SE" sz="1400" dirty="0">
              <a:solidFill>
                <a:schemeClr val="tx1"/>
              </a:solidFill>
            </a:endParaRPr>
          </a:p>
          <a:p>
            <a:pPr marL="342900" indent="-342900">
              <a:buAutoNum type="arabicPeriod" startAt="14"/>
            </a:pPr>
            <a:r>
              <a:rPr lang="sv-SE" sz="1400" dirty="0">
                <a:solidFill>
                  <a:schemeClr val="tx1"/>
                </a:solidFill>
                <a:hlinkClick r:id="rId18" action="ppaction://hlinksldjump"/>
              </a:rPr>
              <a:t>Ansvarig part - Part som levererat dokumentet</a:t>
            </a:r>
            <a:endParaRPr lang="sv-SE" sz="1400" dirty="0">
              <a:solidFill>
                <a:schemeClr val="tx1"/>
              </a:solidFill>
            </a:endParaRPr>
          </a:p>
          <a:p>
            <a:pPr marL="342900" indent="-342900">
              <a:buAutoNum type="arabicPeriod" startAt="14"/>
            </a:pPr>
            <a:r>
              <a:rPr lang="sv-SE" sz="1400" dirty="0">
                <a:solidFill>
                  <a:schemeClr val="tx1"/>
                </a:solidFill>
                <a:hlinkClick r:id="rId19" action="ppaction://hlinksldjump"/>
              </a:rPr>
              <a:t>Beskrivande innehåll - specifik metadata för innehåll </a:t>
            </a:r>
            <a:endParaRPr lang="sv-SE" sz="1400" dirty="0">
              <a:solidFill>
                <a:schemeClr val="tx1"/>
              </a:solidFill>
            </a:endParaRPr>
          </a:p>
          <a:p>
            <a:pPr marL="342900" indent="-342900">
              <a:buAutoNum type="arabicPeriod" startAt="14"/>
            </a:pPr>
            <a:r>
              <a:rPr lang="sv-SE" sz="1400" dirty="0">
                <a:solidFill>
                  <a:schemeClr val="tx1"/>
                </a:solidFill>
                <a:hlinkClick r:id="rId20" action="ppaction://hlinksldjump"/>
              </a:rPr>
              <a:t>Fastighets- och anläggningsstruktur</a:t>
            </a:r>
            <a:endParaRPr lang="sv-SE" sz="1400" dirty="0">
              <a:solidFill>
                <a:schemeClr val="tx1"/>
              </a:solidFill>
            </a:endParaRPr>
          </a:p>
          <a:p>
            <a:pPr marL="342900" indent="-342900">
              <a:buAutoNum type="arabicPeriod" startAt="14"/>
            </a:pPr>
            <a:r>
              <a:rPr lang="sv-SE" sz="1400" dirty="0">
                <a:solidFill>
                  <a:schemeClr val="tx1"/>
                </a:solidFill>
                <a:hlinkClick r:id="rId21" action="ppaction://hlinksldjump"/>
              </a:rPr>
              <a:t>Fastighets- och anläggningsstruktur </a:t>
            </a:r>
            <a:endParaRPr lang="sv-SE" sz="1400" dirty="0">
              <a:solidFill>
                <a:schemeClr val="tx1"/>
              </a:solidFill>
            </a:endParaRPr>
          </a:p>
          <a:p>
            <a:pPr marL="342900" indent="-342900">
              <a:buAutoNum type="arabicPeriod" startAt="14"/>
            </a:pPr>
            <a:r>
              <a:rPr lang="sv-SE" sz="1400" dirty="0">
                <a:solidFill>
                  <a:schemeClr val="tx1"/>
                </a:solidFill>
                <a:hlinkClick r:id="rId22" action="ppaction://hlinksldjump"/>
              </a:rPr>
              <a:t>Förändringar mot tidigare namnrutor</a:t>
            </a:r>
            <a:r>
              <a:rPr lang="sv-SE" sz="1400" dirty="0">
                <a:solidFill>
                  <a:schemeClr val="tx1"/>
                </a:solidFill>
              </a:rPr>
              <a:t>				</a:t>
            </a:r>
            <a:r>
              <a:rPr lang="sv-SE" sz="1400" dirty="0"/>
              <a:t>			</a:t>
            </a:r>
            <a:br>
              <a:rPr lang="sv-SE" sz="1400" dirty="0"/>
            </a:br>
            <a:r>
              <a:rPr lang="sv-SE" sz="1400" dirty="0">
                <a:hlinkClick r:id="rId23" action="ppaction://hlinksldjump"/>
              </a:rPr>
              <a:t>Hänvisningar till andra anvisningar och standarder</a:t>
            </a:r>
            <a:endParaRPr lang="sv-SE" sz="1400" b="1" dirty="0"/>
          </a:p>
          <a:p>
            <a:pPr marL="0" indent="0">
              <a:buFont typeface="Arial" panose="020B0604020202020204" pitchFamily="34" charset="0"/>
              <a:buNone/>
            </a:pPr>
            <a:endParaRPr lang="sv-SE" sz="1600" dirty="0"/>
          </a:p>
          <a:p>
            <a:pPr marL="0" indent="0">
              <a:buFont typeface="Arial" panose="020B0604020202020204" pitchFamily="34" charset="0"/>
              <a:buNone/>
            </a:pPr>
            <a:endParaRPr lang="sv-SE" dirty="0"/>
          </a:p>
        </p:txBody>
      </p:sp>
    </p:spTree>
    <p:extLst>
      <p:ext uri="{BB962C8B-B14F-4D97-AF65-F5344CB8AC3E}">
        <p14:creationId xmlns:p14="http://schemas.microsoft.com/office/powerpoint/2010/main" val="302115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Bildobjekt 42">
            <a:extLst>
              <a:ext uri="{FF2B5EF4-FFF2-40B4-BE49-F238E27FC236}">
                <a16:creationId xmlns:a16="http://schemas.microsoft.com/office/drawing/2014/main" id="{2BE2EAA7-00E9-41A7-9B2A-9C91EA3EEC12}"/>
              </a:ext>
            </a:extLst>
          </p:cNvPr>
          <p:cNvPicPr/>
          <p:nvPr/>
        </p:nvPicPr>
        <p:blipFill rotWithShape="1">
          <a:blip r:embed="rId3"/>
          <a:srcRect/>
          <a:stretch/>
        </p:blipFill>
        <p:spPr>
          <a:xfrm>
            <a:off x="603883"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2" name="Platshållare för bildnummer 1"/>
          <p:cNvSpPr>
            <a:spLocks noGrp="1"/>
          </p:cNvSpPr>
          <p:nvPr>
            <p:ph type="sldNum" sz="quarter" idx="12"/>
          </p:nvPr>
        </p:nvSpPr>
        <p:spPr>
          <a:xfrm>
            <a:off x="352996" y="6478886"/>
            <a:ext cx="441014" cy="25982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0D549-03C4-4A74-B682-D40A99E2A429}" type="slidenum">
              <a:rPr kumimoji="0" lang="sv-SE" sz="8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sv-SE" sz="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17. Beskrivande innehåll</a:t>
            </a:r>
            <a:br>
              <a:rPr lang="sv-SE" dirty="0"/>
            </a:br>
            <a:r>
              <a:rPr lang="sv-SE" sz="1800" b="0" dirty="0">
                <a:solidFill>
                  <a:schemeClr val="bg1"/>
                </a:solidFill>
              </a:rPr>
              <a:t>Specifik metadata för innehåll</a:t>
            </a:r>
          </a:p>
        </p:txBody>
      </p:sp>
      <p:sp>
        <p:nvSpPr>
          <p:cNvPr id="10" name="Rektangel 9">
            <a:extLst>
              <a:ext uri="{FF2B5EF4-FFF2-40B4-BE49-F238E27FC236}">
                <a16:creationId xmlns:a16="http://schemas.microsoft.com/office/drawing/2014/main" id="{83DDC0C6-7CC4-499C-9B08-46C444D6B6A7}"/>
              </a:ext>
            </a:extLst>
          </p:cNvPr>
          <p:cNvSpPr/>
          <p:nvPr/>
        </p:nvSpPr>
        <p:spPr>
          <a:xfrm>
            <a:off x="624998" y="5138707"/>
            <a:ext cx="2841891" cy="1384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4" name="Tabell 3">
            <a:extLst>
              <a:ext uri="{FF2B5EF4-FFF2-40B4-BE49-F238E27FC236}">
                <a16:creationId xmlns:a16="http://schemas.microsoft.com/office/drawing/2014/main" id="{383ED77E-FCF8-4DE6-816E-E855E1B78B8D}"/>
              </a:ext>
            </a:extLst>
          </p:cNvPr>
          <p:cNvGraphicFramePr>
            <a:graphicFrameLocks noGrp="1"/>
          </p:cNvGraphicFramePr>
          <p:nvPr>
            <p:extLst>
              <p:ext uri="{D42A27DB-BD31-4B8C-83A1-F6EECF244321}">
                <p14:modId xmlns:p14="http://schemas.microsoft.com/office/powerpoint/2010/main" val="3848258310"/>
              </p:ext>
            </p:extLst>
          </p:nvPr>
        </p:nvGraphicFramePr>
        <p:xfrm>
          <a:off x="3811144" y="1746206"/>
          <a:ext cx="8152255" cy="3396091"/>
        </p:xfrm>
        <a:graphic>
          <a:graphicData uri="http://schemas.openxmlformats.org/drawingml/2006/table">
            <a:tbl>
              <a:tblPr firstRow="1" firstCol="1" bandRow="1"/>
              <a:tblGrid>
                <a:gridCol w="1037081">
                  <a:extLst>
                    <a:ext uri="{9D8B030D-6E8A-4147-A177-3AD203B41FA5}">
                      <a16:colId xmlns:a16="http://schemas.microsoft.com/office/drawing/2014/main" val="1043508744"/>
                    </a:ext>
                  </a:extLst>
                </a:gridCol>
                <a:gridCol w="1590675">
                  <a:extLst>
                    <a:ext uri="{9D8B030D-6E8A-4147-A177-3AD203B41FA5}">
                      <a16:colId xmlns:a16="http://schemas.microsoft.com/office/drawing/2014/main" val="2754824024"/>
                    </a:ext>
                  </a:extLst>
                </a:gridCol>
                <a:gridCol w="3581400">
                  <a:extLst>
                    <a:ext uri="{9D8B030D-6E8A-4147-A177-3AD203B41FA5}">
                      <a16:colId xmlns:a16="http://schemas.microsoft.com/office/drawing/2014/main" val="3557599125"/>
                    </a:ext>
                  </a:extLst>
                </a:gridCol>
                <a:gridCol w="1943099">
                  <a:extLst>
                    <a:ext uri="{9D8B030D-6E8A-4147-A177-3AD203B41FA5}">
                      <a16:colId xmlns:a16="http://schemas.microsoft.com/office/drawing/2014/main" val="38535180"/>
                    </a:ext>
                  </a:extLst>
                </a:gridCol>
              </a:tblGrid>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3246298248"/>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BYGGNADSVERK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Benämning på byggnad, fastighetsregister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55906</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886960467"/>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VANINGSPLAN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Våningsplan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030</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85175380"/>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PLUSHOJD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Plushöjd våningsplan/</a:t>
                      </a:r>
                      <a:r>
                        <a:rPr lang="sv-SE" sz="1200" dirty="0" err="1">
                          <a:effectLst/>
                          <a:latin typeface="Calibri" panose="020F0502020204030204" pitchFamily="34" charset="0"/>
                          <a:ea typeface="Calibri" panose="020F0502020204030204" pitchFamily="34" charset="0"/>
                          <a:cs typeface="Calibri" panose="020F0502020204030204" pitchFamily="34" charset="0"/>
                        </a:rPr>
                        <a:t>markhöjd</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+37,80</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059776513"/>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DELOMRADE</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Del av byggnad eller anläggning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TRAPPHUS A</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131303366"/>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VANINGSDEL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Namn för aktuellt utsnitt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04</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955062533"/>
                  </a:ext>
                </a:extLst>
              </a:tr>
              <a:tr h="278332">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algn="l" defTabSz="1219170" rtl="0" eaLnBrk="1" latinLnBrk="0" hangingPunct="1">
                        <a:lnSpc>
                          <a:spcPct val="107000"/>
                        </a:lnSpc>
                        <a:spcAft>
                          <a:spcPts val="0"/>
                        </a:spcAft>
                      </a:pPr>
                      <a:r>
                        <a:rPr lang="sv-SE"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SYSTEM</a:t>
                      </a: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T.ex. värme, kyla, stomme. BSAB eller CoClass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440-INVÄNDIGA YTSKIKT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511144720"/>
                  </a:ext>
                </a:extLst>
              </a:tr>
              <a:tr h="278332">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RITNINGSKATEGORI</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Redovisningssätt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PLAN (SEKTION, DETALJ)</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3850960"/>
                  </a:ext>
                </a:extLst>
              </a:tr>
              <a:tr h="420615">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SPECIFIKATION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Utförligare beskrivning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GOLV-MÖNSTERLÄGGNING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968567135"/>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SKALA</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Ritningens skala</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1:100</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830917686"/>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FORMAT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Handlingens/dokumentets original format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A1</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846731755"/>
                  </a:ext>
                </a:extLst>
              </a:tr>
              <a:tr h="278332">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DOKUMENTNUMMER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Handling/dokument nummer (filnamn utan extension)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A1-440-1-030-114</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268416224"/>
                  </a:ext>
                </a:extLst>
              </a:tr>
              <a:tr h="214048">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Innehåll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BLAD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 </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Ej med i exempel</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508709260"/>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ANTAL BLAD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 </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Ej med i exempel</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233664703"/>
                  </a:ext>
                </a:extLst>
              </a:tr>
            </a:tbl>
          </a:graphicData>
        </a:graphic>
      </p:graphicFrame>
      <p:sp>
        <p:nvSpPr>
          <p:cNvPr id="8" name="Rektangel 7">
            <a:extLst>
              <a:ext uri="{FF2B5EF4-FFF2-40B4-BE49-F238E27FC236}">
                <a16:creationId xmlns:a16="http://schemas.microsoft.com/office/drawing/2014/main" id="{6C0452D1-3CBA-4274-8770-A73CFA1EEBD5}"/>
              </a:ext>
            </a:extLst>
          </p:cNvPr>
          <p:cNvSpPr/>
          <p:nvPr/>
        </p:nvSpPr>
        <p:spPr>
          <a:xfrm>
            <a:off x="631876" y="5145816"/>
            <a:ext cx="962311" cy="21622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1" name="Rektangel 10">
            <a:extLst>
              <a:ext uri="{FF2B5EF4-FFF2-40B4-BE49-F238E27FC236}">
                <a16:creationId xmlns:a16="http://schemas.microsoft.com/office/drawing/2014/main" id="{A2CE34F1-1D5F-4241-9C09-995D8A75BCB1}"/>
              </a:ext>
            </a:extLst>
          </p:cNvPr>
          <p:cNvSpPr/>
          <p:nvPr/>
        </p:nvSpPr>
        <p:spPr>
          <a:xfrm>
            <a:off x="10026599" y="1967755"/>
            <a:ext cx="1931443" cy="20209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6E476024-BF06-4F35-93F9-03B5B325DF6E}"/>
              </a:ext>
            </a:extLst>
          </p:cNvPr>
          <p:cNvSpPr/>
          <p:nvPr/>
        </p:nvSpPr>
        <p:spPr>
          <a:xfrm>
            <a:off x="631876" y="5364945"/>
            <a:ext cx="487661" cy="20211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A11BFDE5-E0C6-4254-B197-C3217654BE32}"/>
              </a:ext>
            </a:extLst>
          </p:cNvPr>
          <p:cNvSpPr/>
          <p:nvPr/>
        </p:nvSpPr>
        <p:spPr>
          <a:xfrm>
            <a:off x="10024209" y="2170018"/>
            <a:ext cx="1931443" cy="221385"/>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DA8FFCFA-EFAD-4D01-A7CB-3C86A40A7989}"/>
              </a:ext>
            </a:extLst>
          </p:cNvPr>
          <p:cNvSpPr/>
          <p:nvPr/>
        </p:nvSpPr>
        <p:spPr>
          <a:xfrm>
            <a:off x="10024209" y="2398602"/>
            <a:ext cx="1931443" cy="21243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32C5FC78-7F75-47EA-9F13-1290DD3ACFC6}"/>
              </a:ext>
            </a:extLst>
          </p:cNvPr>
          <p:cNvSpPr/>
          <p:nvPr/>
        </p:nvSpPr>
        <p:spPr>
          <a:xfrm>
            <a:off x="10024209" y="2607499"/>
            <a:ext cx="1931443" cy="21731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EEC33976-FD63-4ED6-9D92-18BAEF7D373C}"/>
              </a:ext>
            </a:extLst>
          </p:cNvPr>
          <p:cNvSpPr/>
          <p:nvPr/>
        </p:nvSpPr>
        <p:spPr>
          <a:xfrm>
            <a:off x="1594187" y="5136439"/>
            <a:ext cx="1873533" cy="21622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B964FED0-BC66-44E5-B4DE-7E65A8AFBCCD}"/>
              </a:ext>
            </a:extLst>
          </p:cNvPr>
          <p:cNvSpPr/>
          <p:nvPr/>
        </p:nvSpPr>
        <p:spPr>
          <a:xfrm>
            <a:off x="1119537" y="5365240"/>
            <a:ext cx="474650" cy="2117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6" name="Rektangel 25">
            <a:extLst>
              <a:ext uri="{FF2B5EF4-FFF2-40B4-BE49-F238E27FC236}">
                <a16:creationId xmlns:a16="http://schemas.microsoft.com/office/drawing/2014/main" id="{EEEB4399-0594-4A0C-ACF5-81C99E806F8A}"/>
              </a:ext>
            </a:extLst>
          </p:cNvPr>
          <p:cNvSpPr/>
          <p:nvPr/>
        </p:nvSpPr>
        <p:spPr>
          <a:xfrm>
            <a:off x="10024209" y="2814347"/>
            <a:ext cx="1931443" cy="20563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7" name="Rektangel 26">
            <a:extLst>
              <a:ext uri="{FF2B5EF4-FFF2-40B4-BE49-F238E27FC236}">
                <a16:creationId xmlns:a16="http://schemas.microsoft.com/office/drawing/2014/main" id="{432C59D2-8544-4DBC-85E5-CC889CE75AE6}"/>
              </a:ext>
            </a:extLst>
          </p:cNvPr>
          <p:cNvSpPr/>
          <p:nvPr/>
        </p:nvSpPr>
        <p:spPr>
          <a:xfrm>
            <a:off x="631876" y="5574150"/>
            <a:ext cx="2835013" cy="225945"/>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8" name="Rektangel 27">
            <a:extLst>
              <a:ext uri="{FF2B5EF4-FFF2-40B4-BE49-F238E27FC236}">
                <a16:creationId xmlns:a16="http://schemas.microsoft.com/office/drawing/2014/main" id="{93B4B94A-35A0-42B8-BAE5-90DB3FF42DBA}"/>
              </a:ext>
            </a:extLst>
          </p:cNvPr>
          <p:cNvSpPr/>
          <p:nvPr/>
        </p:nvSpPr>
        <p:spPr>
          <a:xfrm>
            <a:off x="10024209" y="3015012"/>
            <a:ext cx="1931443" cy="29012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9" name="Rektangel 28">
            <a:extLst>
              <a:ext uri="{FF2B5EF4-FFF2-40B4-BE49-F238E27FC236}">
                <a16:creationId xmlns:a16="http://schemas.microsoft.com/office/drawing/2014/main" id="{36D6E479-410A-4FAA-AF44-A9587404D965}"/>
              </a:ext>
            </a:extLst>
          </p:cNvPr>
          <p:cNvSpPr/>
          <p:nvPr/>
        </p:nvSpPr>
        <p:spPr>
          <a:xfrm>
            <a:off x="10024209" y="3303687"/>
            <a:ext cx="1931443" cy="29012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0" name="Rektangel 29">
            <a:extLst>
              <a:ext uri="{FF2B5EF4-FFF2-40B4-BE49-F238E27FC236}">
                <a16:creationId xmlns:a16="http://schemas.microsoft.com/office/drawing/2014/main" id="{1EE2EC15-517F-40C0-98FA-14405BD72018}"/>
              </a:ext>
            </a:extLst>
          </p:cNvPr>
          <p:cNvSpPr/>
          <p:nvPr/>
        </p:nvSpPr>
        <p:spPr>
          <a:xfrm>
            <a:off x="626100" y="6239290"/>
            <a:ext cx="2357814" cy="283445"/>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1" name="Rektangel 30">
            <a:extLst>
              <a:ext uri="{FF2B5EF4-FFF2-40B4-BE49-F238E27FC236}">
                <a16:creationId xmlns:a16="http://schemas.microsoft.com/office/drawing/2014/main" id="{44D9C711-5790-4E3A-BCE6-FF68AA883FC8}"/>
              </a:ext>
            </a:extLst>
          </p:cNvPr>
          <p:cNvSpPr/>
          <p:nvPr/>
        </p:nvSpPr>
        <p:spPr>
          <a:xfrm>
            <a:off x="10024195" y="3588337"/>
            <a:ext cx="1931443" cy="41518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2" name="Rektangel 31">
            <a:extLst>
              <a:ext uri="{FF2B5EF4-FFF2-40B4-BE49-F238E27FC236}">
                <a16:creationId xmlns:a16="http://schemas.microsoft.com/office/drawing/2014/main" id="{359A65C1-1D7B-4559-BD5F-7B65C344B183}"/>
              </a:ext>
            </a:extLst>
          </p:cNvPr>
          <p:cNvSpPr/>
          <p:nvPr/>
        </p:nvSpPr>
        <p:spPr>
          <a:xfrm>
            <a:off x="631876" y="5798894"/>
            <a:ext cx="2835013" cy="21917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3" name="Rektangel 32">
            <a:extLst>
              <a:ext uri="{FF2B5EF4-FFF2-40B4-BE49-F238E27FC236}">
                <a16:creationId xmlns:a16="http://schemas.microsoft.com/office/drawing/2014/main" id="{C7431ACE-F759-4014-9AF3-A4FC8246D1C3}"/>
              </a:ext>
            </a:extLst>
          </p:cNvPr>
          <p:cNvSpPr/>
          <p:nvPr/>
        </p:nvSpPr>
        <p:spPr>
          <a:xfrm>
            <a:off x="10026600" y="3999217"/>
            <a:ext cx="1931443" cy="23153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4" name="Rektangel 33">
            <a:extLst>
              <a:ext uri="{FF2B5EF4-FFF2-40B4-BE49-F238E27FC236}">
                <a16:creationId xmlns:a16="http://schemas.microsoft.com/office/drawing/2014/main" id="{A2C05A25-9CCD-479A-82D5-450FE9C0DC6C}"/>
              </a:ext>
            </a:extLst>
          </p:cNvPr>
          <p:cNvSpPr/>
          <p:nvPr/>
        </p:nvSpPr>
        <p:spPr>
          <a:xfrm>
            <a:off x="2503827" y="6017066"/>
            <a:ext cx="480088" cy="2259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5" name="Rektangel 34">
            <a:extLst>
              <a:ext uri="{FF2B5EF4-FFF2-40B4-BE49-F238E27FC236}">
                <a16:creationId xmlns:a16="http://schemas.microsoft.com/office/drawing/2014/main" id="{6421ECC2-567B-40A7-9957-63C677EFB3DE}"/>
              </a:ext>
            </a:extLst>
          </p:cNvPr>
          <p:cNvSpPr/>
          <p:nvPr/>
        </p:nvSpPr>
        <p:spPr>
          <a:xfrm>
            <a:off x="10024194" y="4439066"/>
            <a:ext cx="1931443" cy="2851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6" name="Rektangel 35">
            <a:extLst>
              <a:ext uri="{FF2B5EF4-FFF2-40B4-BE49-F238E27FC236}">
                <a16:creationId xmlns:a16="http://schemas.microsoft.com/office/drawing/2014/main" id="{A87CFA24-553A-4067-9BED-5148A4389E67}"/>
              </a:ext>
            </a:extLst>
          </p:cNvPr>
          <p:cNvSpPr/>
          <p:nvPr/>
        </p:nvSpPr>
        <p:spPr>
          <a:xfrm>
            <a:off x="2986802" y="6017389"/>
            <a:ext cx="480087" cy="2259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7" name="Rektangel 36">
            <a:extLst>
              <a:ext uri="{FF2B5EF4-FFF2-40B4-BE49-F238E27FC236}">
                <a16:creationId xmlns:a16="http://schemas.microsoft.com/office/drawing/2014/main" id="{F1D19397-6C74-4383-8926-2EFF0E997652}"/>
              </a:ext>
            </a:extLst>
          </p:cNvPr>
          <p:cNvSpPr/>
          <p:nvPr/>
        </p:nvSpPr>
        <p:spPr>
          <a:xfrm>
            <a:off x="10029274" y="4224576"/>
            <a:ext cx="1931443" cy="21389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8" name="Rektangel 37">
            <a:extLst>
              <a:ext uri="{FF2B5EF4-FFF2-40B4-BE49-F238E27FC236}">
                <a16:creationId xmlns:a16="http://schemas.microsoft.com/office/drawing/2014/main" id="{5682AE16-D469-4B9B-8E72-E0CB94561A8A}"/>
              </a:ext>
            </a:extLst>
          </p:cNvPr>
          <p:cNvSpPr/>
          <p:nvPr/>
        </p:nvSpPr>
        <p:spPr>
          <a:xfrm>
            <a:off x="626100" y="6017388"/>
            <a:ext cx="1874839" cy="22562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40" name="Rektangel 39">
            <a:extLst>
              <a:ext uri="{FF2B5EF4-FFF2-40B4-BE49-F238E27FC236}">
                <a16:creationId xmlns:a16="http://schemas.microsoft.com/office/drawing/2014/main" id="{F9B207A9-B029-4D98-98CD-3F88D50FC815}"/>
              </a:ext>
            </a:extLst>
          </p:cNvPr>
          <p:cNvSpPr/>
          <p:nvPr/>
        </p:nvSpPr>
        <p:spPr>
          <a:xfrm>
            <a:off x="1594187" y="5355840"/>
            <a:ext cx="1872702" cy="2211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Rektangel 2">
            <a:extLst>
              <a:ext uri="{FF2B5EF4-FFF2-40B4-BE49-F238E27FC236}">
                <a16:creationId xmlns:a16="http://schemas.microsoft.com/office/drawing/2014/main" id="{9FF1F8F7-ADD1-43DA-8DBD-7DE106067962}"/>
              </a:ext>
            </a:extLst>
          </p:cNvPr>
          <p:cNvSpPr/>
          <p:nvPr/>
        </p:nvSpPr>
        <p:spPr>
          <a:xfrm>
            <a:off x="3745149" y="5274919"/>
            <a:ext cx="8152255" cy="584775"/>
          </a:xfrm>
          <a:prstGeom prst="rect">
            <a:avLst/>
          </a:prstGeom>
        </p:spPr>
        <p:txBody>
          <a:bodyPr wrap="square">
            <a:spAutoFit/>
          </a:bodyPr>
          <a:lstStyle/>
          <a:p>
            <a:r>
              <a:rPr lang="sv-SE" sz="1600" dirty="0"/>
              <a:t>Rekommenderar att </a:t>
            </a:r>
            <a:r>
              <a:rPr lang="sv-SE" sz="1600"/>
              <a:t>formateringen av </a:t>
            </a:r>
            <a:r>
              <a:rPr lang="sv-SE" sz="1600" dirty="0"/>
              <a:t>dokumentnumrets och filnamnets delar åtskiljs med bindestreck (-) enligt Svensk standard för ritningsnummer (SS32271:2016)</a:t>
            </a:r>
          </a:p>
        </p:txBody>
      </p:sp>
    </p:spTree>
    <p:extLst>
      <p:ext uri="{BB962C8B-B14F-4D97-AF65-F5344CB8AC3E}">
        <p14:creationId xmlns:p14="http://schemas.microsoft.com/office/powerpoint/2010/main" val="271838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5" grpId="0" animBg="1"/>
      <p:bldP spid="16" grpId="0" animBg="1"/>
      <p:bldP spid="18" grpId="0" animBg="1"/>
      <p:bldP spid="19" grpId="0" animBg="1"/>
      <p:bldP spid="23"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5188981F-661E-4D53-92D0-6BAC0AAAF9BB}"/>
              </a:ext>
            </a:extLst>
          </p:cNvPr>
          <p:cNvPicPr/>
          <p:nvPr/>
        </p:nvPicPr>
        <p:blipFill rotWithShape="1">
          <a:blip r:embed="rId3"/>
          <a:srcRect/>
          <a:stretch/>
        </p:blipFill>
        <p:spPr>
          <a:xfrm>
            <a:off x="603883"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18. Fastighets- och anläggningsstruktur</a:t>
            </a:r>
            <a:br>
              <a:rPr lang="sv-SE" dirty="0"/>
            </a:br>
            <a:r>
              <a:rPr lang="sv-SE" sz="1800" b="0" dirty="0">
                <a:solidFill>
                  <a:schemeClr val="bg1"/>
                </a:solidFill>
              </a:rPr>
              <a:t>Metadata för koppling mot fastighetstruktur</a:t>
            </a:r>
          </a:p>
        </p:txBody>
      </p:sp>
      <p:sp>
        <p:nvSpPr>
          <p:cNvPr id="10" name="Rektangel 9">
            <a:extLst>
              <a:ext uri="{FF2B5EF4-FFF2-40B4-BE49-F238E27FC236}">
                <a16:creationId xmlns:a16="http://schemas.microsoft.com/office/drawing/2014/main" id="{83DDC0C6-7CC4-499C-9B08-46C444D6B6A7}"/>
              </a:ext>
            </a:extLst>
          </p:cNvPr>
          <p:cNvSpPr/>
          <p:nvPr/>
        </p:nvSpPr>
        <p:spPr>
          <a:xfrm>
            <a:off x="630847" y="5130877"/>
            <a:ext cx="974035" cy="22685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3" name="Tabell 2">
            <a:extLst>
              <a:ext uri="{FF2B5EF4-FFF2-40B4-BE49-F238E27FC236}">
                <a16:creationId xmlns:a16="http://schemas.microsoft.com/office/drawing/2014/main" id="{D0E02613-BC37-4B22-BDFF-821E2E224F66}"/>
              </a:ext>
            </a:extLst>
          </p:cNvPr>
          <p:cNvGraphicFramePr>
            <a:graphicFrameLocks noGrp="1"/>
          </p:cNvGraphicFramePr>
          <p:nvPr>
            <p:extLst>
              <p:ext uri="{D42A27DB-BD31-4B8C-83A1-F6EECF244321}">
                <p14:modId xmlns:p14="http://schemas.microsoft.com/office/powerpoint/2010/main" val="3430843987"/>
              </p:ext>
            </p:extLst>
          </p:nvPr>
        </p:nvGraphicFramePr>
        <p:xfrm>
          <a:off x="3699899" y="1724217"/>
          <a:ext cx="8075494" cy="3789891"/>
        </p:xfrm>
        <a:graphic>
          <a:graphicData uri="http://schemas.openxmlformats.org/drawingml/2006/table">
            <a:tbl>
              <a:tblPr firstRow="1" firstCol="1" bandRow="1"/>
              <a:tblGrid>
                <a:gridCol w="1139956">
                  <a:extLst>
                    <a:ext uri="{9D8B030D-6E8A-4147-A177-3AD203B41FA5}">
                      <a16:colId xmlns:a16="http://schemas.microsoft.com/office/drawing/2014/main" val="2943925146"/>
                    </a:ext>
                  </a:extLst>
                </a:gridCol>
                <a:gridCol w="1413163">
                  <a:extLst>
                    <a:ext uri="{9D8B030D-6E8A-4147-A177-3AD203B41FA5}">
                      <a16:colId xmlns:a16="http://schemas.microsoft.com/office/drawing/2014/main" val="1581703584"/>
                    </a:ext>
                  </a:extLst>
                </a:gridCol>
                <a:gridCol w="3879273">
                  <a:extLst>
                    <a:ext uri="{9D8B030D-6E8A-4147-A177-3AD203B41FA5}">
                      <a16:colId xmlns:a16="http://schemas.microsoft.com/office/drawing/2014/main" val="166388443"/>
                    </a:ext>
                  </a:extLst>
                </a:gridCol>
                <a:gridCol w="1643102">
                  <a:extLst>
                    <a:ext uri="{9D8B030D-6E8A-4147-A177-3AD203B41FA5}">
                      <a16:colId xmlns:a16="http://schemas.microsoft.com/office/drawing/2014/main" val="269449342"/>
                    </a:ext>
                  </a:extLst>
                </a:gridCol>
              </a:tblGrid>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112007003"/>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FASTIGHET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Fastighetsbeteckning, fastighetsregister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SKOGSKARLEN 2</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941760710"/>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ADRESS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Adressplats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BJÖRNSTIGEN 87</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638811405"/>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BYGGNADSVERK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Benämning på byggnad, fastighetsregister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55906</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445332072"/>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VANINGSPLAN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Våningsplan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030</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39678026"/>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PLUSHOJD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Plushöjd våningsplan/markhöjd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+37,80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400975132"/>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DELOMRADE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Del av byggnad eller anläggning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ETAPP 2</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120545803"/>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ANLAGGNINGSDEL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Anläggningsdel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Ej i exempel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39440725"/>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KONSTNR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Konstruktionsnummer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Ej i exempel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458107229"/>
                  </a:ext>
                </a:extLst>
              </a:tr>
              <a:tr h="47844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OMRADE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Organisatoriskt område, Flygplats, Sjukhusområde, Kommun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SOLNA, BERGSHAMRA</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4781108"/>
                  </a:ext>
                </a:extLst>
              </a:tr>
            </a:tbl>
          </a:graphicData>
        </a:graphic>
      </p:graphicFrame>
      <p:sp>
        <p:nvSpPr>
          <p:cNvPr id="11" name="Rektangel 10">
            <a:extLst>
              <a:ext uri="{FF2B5EF4-FFF2-40B4-BE49-F238E27FC236}">
                <a16:creationId xmlns:a16="http://schemas.microsoft.com/office/drawing/2014/main" id="{B01500E5-6728-485A-ADB2-9A1ED819131E}"/>
              </a:ext>
            </a:extLst>
          </p:cNvPr>
          <p:cNvSpPr/>
          <p:nvPr/>
        </p:nvSpPr>
        <p:spPr>
          <a:xfrm>
            <a:off x="630848" y="5357734"/>
            <a:ext cx="483578" cy="22685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1EC3F622-A8B0-49F3-846C-B0422FAF8CDD}"/>
              </a:ext>
            </a:extLst>
          </p:cNvPr>
          <p:cNvSpPr/>
          <p:nvPr/>
        </p:nvSpPr>
        <p:spPr>
          <a:xfrm>
            <a:off x="1591407" y="4037241"/>
            <a:ext cx="1877157" cy="22685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1E473340-BBD4-49FA-B1E3-A86430432DC9}"/>
              </a:ext>
            </a:extLst>
          </p:cNvPr>
          <p:cNvSpPr/>
          <p:nvPr/>
        </p:nvSpPr>
        <p:spPr>
          <a:xfrm>
            <a:off x="630847" y="3777413"/>
            <a:ext cx="2837717" cy="25982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A90C850C-C6C4-492C-A9D1-C12F1659EB95}"/>
              </a:ext>
            </a:extLst>
          </p:cNvPr>
          <p:cNvSpPr/>
          <p:nvPr/>
        </p:nvSpPr>
        <p:spPr>
          <a:xfrm>
            <a:off x="10135931" y="2106903"/>
            <a:ext cx="1629524" cy="33812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855F2E96-A531-4CC2-8786-BD530063C0DA}"/>
              </a:ext>
            </a:extLst>
          </p:cNvPr>
          <p:cNvSpPr/>
          <p:nvPr/>
        </p:nvSpPr>
        <p:spPr>
          <a:xfrm>
            <a:off x="1592139" y="4264097"/>
            <a:ext cx="1877157" cy="22685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EF36AA68-0DDF-4A42-826C-43EB6D6F3DC5}"/>
              </a:ext>
            </a:extLst>
          </p:cNvPr>
          <p:cNvSpPr/>
          <p:nvPr/>
        </p:nvSpPr>
        <p:spPr>
          <a:xfrm>
            <a:off x="1604882" y="5357297"/>
            <a:ext cx="1856101" cy="22685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42D5E8CF-BD91-47AD-B8A5-82683D1C39BC}"/>
              </a:ext>
            </a:extLst>
          </p:cNvPr>
          <p:cNvSpPr/>
          <p:nvPr/>
        </p:nvSpPr>
        <p:spPr>
          <a:xfrm>
            <a:off x="10135931" y="2445026"/>
            <a:ext cx="1629524" cy="38268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EC43A225-2944-4E40-A406-801484A56FF7}"/>
              </a:ext>
            </a:extLst>
          </p:cNvPr>
          <p:cNvSpPr/>
          <p:nvPr/>
        </p:nvSpPr>
        <p:spPr>
          <a:xfrm>
            <a:off x="10135931" y="2827712"/>
            <a:ext cx="1629524" cy="36428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A6A4671B-0B74-4102-BE92-3EA9FE22B3CD}"/>
              </a:ext>
            </a:extLst>
          </p:cNvPr>
          <p:cNvSpPr/>
          <p:nvPr/>
        </p:nvSpPr>
        <p:spPr>
          <a:xfrm>
            <a:off x="10135931" y="3192000"/>
            <a:ext cx="1629524" cy="36428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4396AE78-8EE9-48BE-99CA-2E87547CAEF4}"/>
              </a:ext>
            </a:extLst>
          </p:cNvPr>
          <p:cNvSpPr/>
          <p:nvPr/>
        </p:nvSpPr>
        <p:spPr>
          <a:xfrm>
            <a:off x="10135931" y="3556288"/>
            <a:ext cx="1629524" cy="38211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68B22505-0858-44F8-814C-664E2E8722ED}"/>
              </a:ext>
            </a:extLst>
          </p:cNvPr>
          <p:cNvSpPr/>
          <p:nvPr/>
        </p:nvSpPr>
        <p:spPr>
          <a:xfrm>
            <a:off x="10135931" y="3938400"/>
            <a:ext cx="1629524" cy="36428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F3E975F0-CBC9-4646-B9CB-FE16B17B7CF1}"/>
              </a:ext>
            </a:extLst>
          </p:cNvPr>
          <p:cNvSpPr/>
          <p:nvPr/>
        </p:nvSpPr>
        <p:spPr>
          <a:xfrm>
            <a:off x="10135931" y="5026800"/>
            <a:ext cx="1629524" cy="48730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26D0964A-4569-46AF-A037-685575DE7332}"/>
              </a:ext>
            </a:extLst>
          </p:cNvPr>
          <p:cNvSpPr/>
          <p:nvPr/>
        </p:nvSpPr>
        <p:spPr>
          <a:xfrm>
            <a:off x="1597302" y="5130876"/>
            <a:ext cx="1863681" cy="22642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81195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BC660799-A4D5-453B-963C-1560D2D5B84C}"/>
              </a:ext>
            </a:extLst>
          </p:cNvPr>
          <p:cNvPicPr/>
          <p:nvPr/>
        </p:nvPicPr>
        <p:blipFill rotWithShape="1">
          <a:blip r:embed="rId3"/>
          <a:srcRect/>
          <a:stretch/>
        </p:blipFill>
        <p:spPr>
          <a:xfrm>
            <a:off x="603883" y="1597808"/>
            <a:ext cx="2890379"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19. Fastighets- och anläggningsstruktur</a:t>
            </a:r>
            <a:br>
              <a:rPr lang="sv-SE" dirty="0"/>
            </a:br>
            <a:r>
              <a:rPr lang="sv-SE" sz="1800" b="0" dirty="0">
                <a:solidFill>
                  <a:schemeClr val="bg1"/>
                </a:solidFill>
              </a:rPr>
              <a:t>Metadata för koppling mot fastighetstruktur</a:t>
            </a:r>
          </a:p>
        </p:txBody>
      </p:sp>
      <p:sp>
        <p:nvSpPr>
          <p:cNvPr id="10" name="Rektangel 9">
            <a:extLst>
              <a:ext uri="{FF2B5EF4-FFF2-40B4-BE49-F238E27FC236}">
                <a16:creationId xmlns:a16="http://schemas.microsoft.com/office/drawing/2014/main" id="{83DDC0C6-7CC4-499C-9B08-46C444D6B6A7}"/>
              </a:ext>
            </a:extLst>
          </p:cNvPr>
          <p:cNvSpPr/>
          <p:nvPr/>
        </p:nvSpPr>
        <p:spPr>
          <a:xfrm>
            <a:off x="649312" y="5145383"/>
            <a:ext cx="931573" cy="22389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1" name="Rektangel 10">
            <a:extLst>
              <a:ext uri="{FF2B5EF4-FFF2-40B4-BE49-F238E27FC236}">
                <a16:creationId xmlns:a16="http://schemas.microsoft.com/office/drawing/2014/main" id="{B01500E5-6728-485A-ADB2-9A1ED819131E}"/>
              </a:ext>
            </a:extLst>
          </p:cNvPr>
          <p:cNvSpPr/>
          <p:nvPr/>
        </p:nvSpPr>
        <p:spPr>
          <a:xfrm>
            <a:off x="649311" y="5369273"/>
            <a:ext cx="459027" cy="22389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1EC3F622-A8B0-49F3-846C-B0422FAF8CDD}"/>
              </a:ext>
            </a:extLst>
          </p:cNvPr>
          <p:cNvSpPr/>
          <p:nvPr/>
        </p:nvSpPr>
        <p:spPr>
          <a:xfrm>
            <a:off x="1598097" y="4275212"/>
            <a:ext cx="1871523" cy="2230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1E473340-BBD4-49FA-B1E3-A86430432DC9}"/>
              </a:ext>
            </a:extLst>
          </p:cNvPr>
          <p:cNvSpPr/>
          <p:nvPr/>
        </p:nvSpPr>
        <p:spPr>
          <a:xfrm>
            <a:off x="649312" y="3771257"/>
            <a:ext cx="2820307" cy="28090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7" name="Tabell 6">
            <a:extLst>
              <a:ext uri="{FF2B5EF4-FFF2-40B4-BE49-F238E27FC236}">
                <a16:creationId xmlns:a16="http://schemas.microsoft.com/office/drawing/2014/main" id="{44CB16BE-1693-4855-98F2-A27001069780}"/>
              </a:ext>
            </a:extLst>
          </p:cNvPr>
          <p:cNvGraphicFramePr>
            <a:graphicFrameLocks noGrp="1"/>
          </p:cNvGraphicFramePr>
          <p:nvPr>
            <p:extLst>
              <p:ext uri="{D42A27DB-BD31-4B8C-83A1-F6EECF244321}">
                <p14:modId xmlns:p14="http://schemas.microsoft.com/office/powerpoint/2010/main" val="2488444911"/>
              </p:ext>
            </p:extLst>
          </p:nvPr>
        </p:nvGraphicFramePr>
        <p:xfrm>
          <a:off x="4183286" y="1597808"/>
          <a:ext cx="7087687" cy="4176712"/>
        </p:xfrm>
        <a:graphic>
          <a:graphicData uri="http://schemas.openxmlformats.org/drawingml/2006/table">
            <a:tbl>
              <a:tblPr firstRow="1" firstCol="1" bandRow="1"/>
              <a:tblGrid>
                <a:gridCol w="7087687">
                  <a:extLst>
                    <a:ext uri="{9D8B030D-6E8A-4147-A177-3AD203B41FA5}">
                      <a16:colId xmlns:a16="http://schemas.microsoft.com/office/drawing/2014/main" val="181950482"/>
                    </a:ext>
                  </a:extLst>
                </a:gridCol>
              </a:tblGrid>
              <a:tr h="4176712">
                <a:tc>
                  <a:txBody>
                    <a:bodyPr/>
                    <a:lstStyle/>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OMRÅDE</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Organisatoriskt område, Flygplats, Sjukhusområde, Kommun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FASTIGHET</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Fastighetsbeteckning enl. Lantmäteriet, eller från beställarens fastighetsregister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BYGGNADSVERK</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Byggnadsbeteckning enl. Lantmäteriet, eller från beställarens fastighetsregister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VÅNINGSPLAN</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Anges lämpligen med tre tecken för att kunna särskilja halvplan eller från beställarens fastighetsregister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DELOMRÅDE</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Del av byggnad eller anläggning, klartext eller baserat på beställarens fastighetsregister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ADRESS</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Adressplats</a:t>
                      </a:r>
                    </a:p>
                    <a:p>
                      <a:pPr>
                        <a:lnSpc>
                          <a:spcPct val="107000"/>
                        </a:lnSpc>
                        <a:spcAft>
                          <a:spcPts val="0"/>
                        </a:spcAft>
                      </a:pPr>
                      <a:br>
                        <a:rPr lang="sv-SE" sz="1200"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PLUSHÖJD</a:t>
                      </a:r>
                    </a:p>
                    <a:p>
                      <a:pPr marL="342900" lvl="0" indent="-342900">
                        <a:lnSpc>
                          <a:spcPct val="107000"/>
                        </a:lnSpc>
                        <a:spcAft>
                          <a:spcPts val="0"/>
                        </a:spcAft>
                        <a:buFont typeface="Symbol" panose="05050102010706020507" pitchFamily="18" charset="2"/>
                        <a:buChar char=""/>
                      </a:pPr>
                      <a:r>
                        <a:rPr lang="sv-SE" sz="1200" dirty="0" err="1">
                          <a:effectLst/>
                          <a:latin typeface="Calibri" panose="020F0502020204030204" pitchFamily="34" charset="0"/>
                          <a:ea typeface="Calibri" panose="020F0502020204030204" pitchFamily="34" charset="0"/>
                          <a:cs typeface="Times New Roman" panose="02020603050405020304" pitchFamily="18" charset="0"/>
                        </a:rPr>
                        <a:t>Plusöjd</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118" marR="55118" marT="0" marB="0">
                    <a:lnL>
                      <a:noFill/>
                    </a:lnL>
                    <a:lnR>
                      <a:noFill/>
                    </a:lnR>
                    <a:lnT>
                      <a:noFill/>
                    </a:lnT>
                    <a:lnB>
                      <a:noFill/>
                    </a:lnB>
                  </a:tcPr>
                </a:tc>
                <a:extLst>
                  <a:ext uri="{0D108BD9-81ED-4DB2-BD59-A6C34878D82A}">
                    <a16:rowId xmlns:a16="http://schemas.microsoft.com/office/drawing/2014/main" val="41108882"/>
                  </a:ext>
                </a:extLst>
              </a:tr>
            </a:tbl>
          </a:graphicData>
        </a:graphic>
      </p:graphicFrame>
      <p:sp>
        <p:nvSpPr>
          <p:cNvPr id="14" name="Rektangel 13">
            <a:extLst>
              <a:ext uri="{FF2B5EF4-FFF2-40B4-BE49-F238E27FC236}">
                <a16:creationId xmlns:a16="http://schemas.microsoft.com/office/drawing/2014/main" id="{D5549045-9F78-42B0-9A6A-11D2A32E3901}"/>
              </a:ext>
            </a:extLst>
          </p:cNvPr>
          <p:cNvSpPr/>
          <p:nvPr/>
        </p:nvSpPr>
        <p:spPr>
          <a:xfrm>
            <a:off x="1589674" y="5146220"/>
            <a:ext cx="1879946" cy="22389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8F48E740-9A15-469A-8D2A-965ADAB68330}"/>
              </a:ext>
            </a:extLst>
          </p:cNvPr>
          <p:cNvSpPr/>
          <p:nvPr/>
        </p:nvSpPr>
        <p:spPr>
          <a:xfrm>
            <a:off x="1598097" y="5369273"/>
            <a:ext cx="1871523" cy="22389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7CD519FC-9618-4A9E-BDC0-31F4D3B36F65}"/>
              </a:ext>
            </a:extLst>
          </p:cNvPr>
          <p:cNvSpPr/>
          <p:nvPr/>
        </p:nvSpPr>
        <p:spPr>
          <a:xfrm>
            <a:off x="1598097" y="4052159"/>
            <a:ext cx="1871522" cy="2230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7C2A89F3-C543-4970-A725-B633F3DFCED0}"/>
              </a:ext>
            </a:extLst>
          </p:cNvPr>
          <p:cNvSpPr/>
          <p:nvPr/>
        </p:nvSpPr>
        <p:spPr>
          <a:xfrm>
            <a:off x="4183286" y="1597807"/>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341FC7EB-3081-413C-878B-E8CFEFF6EB93}"/>
              </a:ext>
            </a:extLst>
          </p:cNvPr>
          <p:cNvSpPr/>
          <p:nvPr/>
        </p:nvSpPr>
        <p:spPr>
          <a:xfrm>
            <a:off x="4183286" y="2197468"/>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45F46536-19F4-4BA8-88DC-454EAA8A5FD5}"/>
              </a:ext>
            </a:extLst>
          </p:cNvPr>
          <p:cNvSpPr/>
          <p:nvPr/>
        </p:nvSpPr>
        <p:spPr>
          <a:xfrm>
            <a:off x="4183286" y="2777194"/>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0018DC97-2AAA-44EE-8559-7210575D4431}"/>
              </a:ext>
            </a:extLst>
          </p:cNvPr>
          <p:cNvSpPr/>
          <p:nvPr/>
        </p:nvSpPr>
        <p:spPr>
          <a:xfrm>
            <a:off x="4183286" y="3356920"/>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FF9444AB-029C-417B-A385-C9C28D97D9B0}"/>
              </a:ext>
            </a:extLst>
          </p:cNvPr>
          <p:cNvSpPr/>
          <p:nvPr/>
        </p:nvSpPr>
        <p:spPr>
          <a:xfrm>
            <a:off x="4183286" y="3940900"/>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B0E250EF-ECBF-4B8A-ABFC-7447386821E2}"/>
              </a:ext>
            </a:extLst>
          </p:cNvPr>
          <p:cNvSpPr/>
          <p:nvPr/>
        </p:nvSpPr>
        <p:spPr>
          <a:xfrm>
            <a:off x="4183286" y="4524880"/>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F04825D5-B4C4-4B2A-887E-A42476D7DA8E}"/>
              </a:ext>
            </a:extLst>
          </p:cNvPr>
          <p:cNvSpPr/>
          <p:nvPr/>
        </p:nvSpPr>
        <p:spPr>
          <a:xfrm>
            <a:off x="4183286" y="5108860"/>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14329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ulflas\AppData\Local\Temp\SNAGHTML7fc23be.PNG">
            <a:extLst>
              <a:ext uri="{FF2B5EF4-FFF2-40B4-BE49-F238E27FC236}">
                <a16:creationId xmlns:a16="http://schemas.microsoft.com/office/drawing/2014/main" id="{34B87084-593A-41F4-8F48-D3ADDFD5B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95" y="1961899"/>
            <a:ext cx="2695575" cy="479107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 11">
            <a:extLst>
              <a:ext uri="{FF2B5EF4-FFF2-40B4-BE49-F238E27FC236}">
                <a16:creationId xmlns:a16="http://schemas.microsoft.com/office/drawing/2014/main" id="{557C7838-A8EE-4251-B867-3A452C1E83EA}"/>
              </a:ext>
            </a:extLst>
          </p:cNvPr>
          <p:cNvGrpSpPr/>
          <p:nvPr/>
        </p:nvGrpSpPr>
        <p:grpSpPr>
          <a:xfrm>
            <a:off x="462062" y="1337467"/>
            <a:ext cx="2695575" cy="4791075"/>
            <a:chOff x="7939360" y="256305"/>
            <a:chExt cx="2695575" cy="4791075"/>
          </a:xfrm>
        </p:grpSpPr>
        <p:pic>
          <p:nvPicPr>
            <p:cNvPr id="1028" name="Picture 4" descr="C:\Users\seulflas\AppData\Local\Temp\SNAGHTML7fc917c.PNG">
              <a:extLst>
                <a:ext uri="{FF2B5EF4-FFF2-40B4-BE49-F238E27FC236}">
                  <a16:creationId xmlns:a16="http://schemas.microsoft.com/office/drawing/2014/main" id="{EAB97BAD-EDBE-40E2-96DC-DA78EC28D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9360" y="256305"/>
              <a:ext cx="2695575" cy="4791075"/>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1C467DC7-0A9D-419E-9783-BCC99796D833}"/>
                </a:ext>
              </a:extLst>
            </p:cNvPr>
            <p:cNvPicPr>
              <a:picLocks noChangeAspect="1"/>
            </p:cNvPicPr>
            <p:nvPr/>
          </p:nvPicPr>
          <p:blipFill>
            <a:blip r:embed="rId5"/>
            <a:stretch>
              <a:fillRect/>
            </a:stretch>
          </p:blipFill>
          <p:spPr>
            <a:xfrm>
              <a:off x="8012859" y="2226600"/>
              <a:ext cx="2352681" cy="744864"/>
            </a:xfrm>
            <a:prstGeom prst="rect">
              <a:avLst/>
            </a:prstGeom>
          </p:spPr>
        </p:pic>
      </p:grpSp>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20. Förändring mot tidigare namnrutor </a:t>
            </a:r>
            <a:br>
              <a:rPr lang="sv-SE" dirty="0"/>
            </a:br>
            <a:r>
              <a:rPr lang="sv-SE" sz="1800" b="0" dirty="0">
                <a:solidFill>
                  <a:schemeClr val="bg1"/>
                </a:solidFill>
              </a:rPr>
              <a:t>Information som </a:t>
            </a:r>
            <a:r>
              <a:rPr lang="sv-SE" sz="1800" b="0" u="sng" dirty="0">
                <a:solidFill>
                  <a:schemeClr val="bg1"/>
                </a:solidFill>
              </a:rPr>
              <a:t>utgår</a:t>
            </a:r>
            <a:r>
              <a:rPr lang="sv-SE" sz="1800" b="0" dirty="0">
                <a:solidFill>
                  <a:schemeClr val="bg1"/>
                </a:solidFill>
              </a:rPr>
              <a:t> från tidigare vanligt förekommande namnruta</a:t>
            </a:r>
          </a:p>
        </p:txBody>
      </p:sp>
      <p:sp>
        <p:nvSpPr>
          <p:cNvPr id="17" name="Rektangel 16">
            <a:extLst>
              <a:ext uri="{FF2B5EF4-FFF2-40B4-BE49-F238E27FC236}">
                <a16:creationId xmlns:a16="http://schemas.microsoft.com/office/drawing/2014/main" id="{99BD3898-03DF-4F61-81E9-1E3ADFD8A67B}"/>
              </a:ext>
            </a:extLst>
          </p:cNvPr>
          <p:cNvSpPr/>
          <p:nvPr/>
        </p:nvSpPr>
        <p:spPr>
          <a:xfrm>
            <a:off x="3488061" y="4120788"/>
            <a:ext cx="3427343" cy="543162"/>
          </a:xfrm>
          <a:prstGeom prst="rect">
            <a:avLst/>
          </a:prstGeom>
        </p:spPr>
        <p:txBody>
          <a:bodyPr wrap="square">
            <a:spAutoFit/>
          </a:bodyPr>
          <a:lstStyle/>
          <a:p>
            <a:pPr>
              <a:lnSpc>
                <a:spcPct val="107000"/>
              </a:lnSpc>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Kontaktuppgifter övriga projektörer:</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Ansvarig projektör (inte en adresslista)</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Rektangel 21">
            <a:extLst>
              <a:ext uri="{FF2B5EF4-FFF2-40B4-BE49-F238E27FC236}">
                <a16:creationId xmlns:a16="http://schemas.microsoft.com/office/drawing/2014/main" id="{69243BE3-6D59-43C7-9410-90BA081512DA}"/>
              </a:ext>
            </a:extLst>
          </p:cNvPr>
          <p:cNvSpPr/>
          <p:nvPr/>
        </p:nvSpPr>
        <p:spPr>
          <a:xfrm>
            <a:off x="493834" y="2047770"/>
            <a:ext cx="2593061" cy="48913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E485CF37-BC38-4946-864D-F854162B9D81}"/>
              </a:ext>
            </a:extLst>
          </p:cNvPr>
          <p:cNvSpPr/>
          <p:nvPr/>
        </p:nvSpPr>
        <p:spPr>
          <a:xfrm>
            <a:off x="493835" y="4067491"/>
            <a:ext cx="2593061" cy="6253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F04E9F0C-5473-478A-B67F-8AF9BF2E08CD}"/>
              </a:ext>
            </a:extLst>
          </p:cNvPr>
          <p:cNvSpPr/>
          <p:nvPr/>
        </p:nvSpPr>
        <p:spPr>
          <a:xfrm>
            <a:off x="517429" y="5156869"/>
            <a:ext cx="2569467" cy="6253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5" name="Rektangel 24">
            <a:extLst>
              <a:ext uri="{FF2B5EF4-FFF2-40B4-BE49-F238E27FC236}">
                <a16:creationId xmlns:a16="http://schemas.microsoft.com/office/drawing/2014/main" id="{752B85C3-1140-4221-956D-971F4C278485}"/>
              </a:ext>
            </a:extLst>
          </p:cNvPr>
          <p:cNvSpPr/>
          <p:nvPr/>
        </p:nvSpPr>
        <p:spPr>
          <a:xfrm>
            <a:off x="3488061" y="4872899"/>
            <a:ext cx="5126934" cy="773673"/>
          </a:xfrm>
          <a:prstGeom prst="rect">
            <a:avLst/>
          </a:prstGeom>
        </p:spPr>
        <p:txBody>
          <a:bodyPr wrap="square">
            <a:spAutoFit/>
          </a:bodyPr>
          <a:lstStyle/>
          <a:p>
            <a:pPr>
              <a:lnSpc>
                <a:spcPct val="107000"/>
              </a:lnSpc>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Inga fritextrader:</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All beskrivande information är kopplad till ett</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eget metadata </a:t>
            </a:r>
            <a:r>
              <a:rPr lang="sv-SE" sz="1400" dirty="0">
                <a:latin typeface="Calibri" panose="020F0502020204030204" pitchFamily="34" charset="0"/>
                <a:cs typeface="Times New Roman" panose="02020603050405020304" pitchFamily="18" charset="0"/>
              </a:rPr>
              <a:t>(inga fria tolkningar av Innrad1, Innrad2…) </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Rektangel 25">
            <a:extLst>
              <a:ext uri="{FF2B5EF4-FFF2-40B4-BE49-F238E27FC236}">
                <a16:creationId xmlns:a16="http://schemas.microsoft.com/office/drawing/2014/main" id="{230601A1-6668-4F16-8FF6-A6E8DFFA27D6}"/>
              </a:ext>
            </a:extLst>
          </p:cNvPr>
          <p:cNvSpPr/>
          <p:nvPr/>
        </p:nvSpPr>
        <p:spPr>
          <a:xfrm>
            <a:off x="3498609" y="2062175"/>
            <a:ext cx="3795091" cy="523220"/>
          </a:xfrm>
          <a:prstGeom prst="rect">
            <a:avLst/>
          </a:prstGeom>
        </p:spPr>
        <p:txBody>
          <a:bodyPr wrap="square">
            <a:spAutoFit/>
          </a:bodyPr>
          <a:lstStyle/>
          <a:p>
            <a:pPr>
              <a:spcAft>
                <a:spcPts val="0"/>
              </a:spcAft>
            </a:pPr>
            <a:r>
              <a:rPr lang="sv-SE" sz="1400" b="1" dirty="0">
                <a:latin typeface="Calibri" panose="020F0502020204030204" pitchFamily="34" charset="0"/>
                <a:ea typeface="Calibri" panose="020F0502020204030204" pitchFamily="34" charset="0"/>
                <a:cs typeface="Times New Roman" panose="02020603050405020304" pitchFamily="18" charset="0"/>
              </a:rPr>
              <a:t>Ändringar och PM-förteckning:</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Ingår numera i namnruta (inga lösa texter)</a:t>
            </a:r>
          </a:p>
        </p:txBody>
      </p:sp>
      <p:sp>
        <p:nvSpPr>
          <p:cNvPr id="14" name="Förbudstecken 13">
            <a:extLst>
              <a:ext uri="{FF2B5EF4-FFF2-40B4-BE49-F238E27FC236}">
                <a16:creationId xmlns:a16="http://schemas.microsoft.com/office/drawing/2014/main" id="{1C566F68-3CAF-4D14-AA25-DCB8619A6C7B}"/>
              </a:ext>
            </a:extLst>
          </p:cNvPr>
          <p:cNvSpPr/>
          <p:nvPr/>
        </p:nvSpPr>
        <p:spPr>
          <a:xfrm>
            <a:off x="1615822" y="2081734"/>
            <a:ext cx="424313" cy="410427"/>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53995C37-2786-4DB1-956C-10818259F527}"/>
              </a:ext>
            </a:extLst>
          </p:cNvPr>
          <p:cNvSpPr/>
          <p:nvPr/>
        </p:nvSpPr>
        <p:spPr>
          <a:xfrm>
            <a:off x="516879" y="5783529"/>
            <a:ext cx="836920" cy="30706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Förbudstecken 17">
            <a:extLst>
              <a:ext uri="{FF2B5EF4-FFF2-40B4-BE49-F238E27FC236}">
                <a16:creationId xmlns:a16="http://schemas.microsoft.com/office/drawing/2014/main" id="{D7751BED-320F-465A-8F4F-160900016A45}"/>
              </a:ext>
            </a:extLst>
          </p:cNvPr>
          <p:cNvSpPr/>
          <p:nvPr/>
        </p:nvSpPr>
        <p:spPr>
          <a:xfrm>
            <a:off x="1642698" y="5247786"/>
            <a:ext cx="424313" cy="410427"/>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Förbudstecken 18">
            <a:extLst>
              <a:ext uri="{FF2B5EF4-FFF2-40B4-BE49-F238E27FC236}">
                <a16:creationId xmlns:a16="http://schemas.microsoft.com/office/drawing/2014/main" id="{9914B496-7437-493F-94F0-12EA3E33FAB7}"/>
              </a:ext>
            </a:extLst>
          </p:cNvPr>
          <p:cNvSpPr/>
          <p:nvPr/>
        </p:nvSpPr>
        <p:spPr>
          <a:xfrm>
            <a:off x="1642698" y="4184374"/>
            <a:ext cx="424313" cy="393818"/>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cxnSp>
        <p:nvCxnSpPr>
          <p:cNvPr id="20" name="Rak koppling 19">
            <a:extLst>
              <a:ext uri="{FF2B5EF4-FFF2-40B4-BE49-F238E27FC236}">
                <a16:creationId xmlns:a16="http://schemas.microsoft.com/office/drawing/2014/main" id="{853FB5A7-82F9-454D-A95B-CF64DD906278}"/>
              </a:ext>
            </a:extLst>
          </p:cNvPr>
          <p:cNvCxnSpPr>
            <a:cxnSpLocks/>
            <a:stCxn id="22" idx="3"/>
          </p:cNvCxnSpPr>
          <p:nvPr/>
        </p:nvCxnSpPr>
        <p:spPr>
          <a:xfrm flipV="1">
            <a:off x="3086895" y="2286947"/>
            <a:ext cx="405933" cy="5392"/>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7AC14CA-1445-4A45-9BF5-9508D17E9D13}"/>
              </a:ext>
            </a:extLst>
          </p:cNvPr>
          <p:cNvCxnSpPr>
            <a:cxnSpLocks/>
          </p:cNvCxnSpPr>
          <p:nvPr/>
        </p:nvCxnSpPr>
        <p:spPr>
          <a:xfrm>
            <a:off x="3086895" y="4363790"/>
            <a:ext cx="405933"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FA211331-5D4E-4DB0-B241-3371AD15E181}"/>
              </a:ext>
            </a:extLst>
          </p:cNvPr>
          <p:cNvSpPr/>
          <p:nvPr/>
        </p:nvSpPr>
        <p:spPr>
          <a:xfrm>
            <a:off x="3495624" y="5646934"/>
            <a:ext cx="5293363" cy="574581"/>
          </a:xfrm>
          <a:prstGeom prst="rect">
            <a:avLst/>
          </a:prstGeom>
        </p:spPr>
        <p:txBody>
          <a:bodyPr wrap="square">
            <a:spAutoFit/>
          </a:bodyPr>
          <a:lstStyle/>
          <a:p>
            <a:pPr>
              <a:lnSpc>
                <a:spcPct val="107000"/>
              </a:lnSpc>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Skala + Format</a:t>
            </a:r>
            <a:br>
              <a:rPr lang="sv-SE" sz="1400" b="1"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1:100 och A1 (endast </a:t>
            </a:r>
            <a:r>
              <a:rPr lang="sv-SE" sz="1400" dirty="0" err="1">
                <a:latin typeface="Calibri" panose="020F0502020204030204" pitchFamily="34" charset="0"/>
                <a:ea typeface="Calibri" panose="020F0502020204030204" pitchFamily="34" charset="0"/>
                <a:cs typeface="Times New Roman" panose="02020603050405020304" pitchFamily="18" charset="0"/>
              </a:rPr>
              <a:t>oginalskala</a:t>
            </a:r>
            <a:r>
              <a:rPr lang="sv-SE" sz="1400" dirty="0">
                <a:latin typeface="Calibri" panose="020F0502020204030204" pitchFamily="34" charset="0"/>
                <a:ea typeface="Calibri" panose="020F0502020204030204" pitchFamily="34" charset="0"/>
                <a:cs typeface="Times New Roman" panose="02020603050405020304" pitchFamily="18" charset="0"/>
              </a:rPr>
              <a:t> och format för dokumentet</a:t>
            </a:r>
            <a:r>
              <a:rPr lang="sv-SE" sz="1600" dirty="0">
                <a:latin typeface="Calibri" panose="020F0502020204030204" pitchFamily="34" charset="0"/>
                <a:ea typeface="Calibri" panose="020F0502020204030204" pitchFamily="34" charset="0"/>
                <a:cs typeface="Times New Roman" panose="02020603050405020304" pitchFamily="18" charset="0"/>
              </a:rPr>
              <a:t>)</a:t>
            </a:r>
            <a:endParaRPr lang="sv-SE" sz="16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Rak koppling 27">
            <a:extLst>
              <a:ext uri="{FF2B5EF4-FFF2-40B4-BE49-F238E27FC236}">
                <a16:creationId xmlns:a16="http://schemas.microsoft.com/office/drawing/2014/main" id="{43D54F35-EA90-4C59-B761-E530BDFEA608}"/>
              </a:ext>
            </a:extLst>
          </p:cNvPr>
          <p:cNvCxnSpPr>
            <a:cxnSpLocks/>
          </p:cNvCxnSpPr>
          <p:nvPr/>
        </p:nvCxnSpPr>
        <p:spPr>
          <a:xfrm flipV="1">
            <a:off x="3086895" y="5255772"/>
            <a:ext cx="405933" cy="4923"/>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B4E53F88-7EB2-49D9-AB00-765D82473306}"/>
              </a:ext>
            </a:extLst>
          </p:cNvPr>
          <p:cNvCxnSpPr>
            <a:cxnSpLocks/>
          </p:cNvCxnSpPr>
          <p:nvPr/>
        </p:nvCxnSpPr>
        <p:spPr>
          <a:xfrm flipV="1">
            <a:off x="1356595" y="5928463"/>
            <a:ext cx="2139029" cy="11524"/>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pic>
        <p:nvPicPr>
          <p:cNvPr id="43" name="Bildobjekt 42">
            <a:extLst>
              <a:ext uri="{FF2B5EF4-FFF2-40B4-BE49-F238E27FC236}">
                <a16:creationId xmlns:a16="http://schemas.microsoft.com/office/drawing/2014/main" id="{5C949632-FC7B-4662-A900-757AAB0629B9}"/>
              </a:ext>
            </a:extLst>
          </p:cNvPr>
          <p:cNvPicPr/>
          <p:nvPr/>
        </p:nvPicPr>
        <p:blipFill rotWithShape="1">
          <a:blip r:embed="rId6"/>
          <a:srcRect/>
          <a:stretch/>
        </p:blipFill>
        <p:spPr>
          <a:xfrm>
            <a:off x="9304768" y="2041977"/>
            <a:ext cx="2426262" cy="4140822"/>
          </a:xfrm>
          <a:prstGeom prst="rect">
            <a:avLst/>
          </a:prstGeom>
        </p:spPr>
      </p:pic>
      <p:sp>
        <p:nvSpPr>
          <p:cNvPr id="30" name="Rektangel 29">
            <a:extLst>
              <a:ext uri="{FF2B5EF4-FFF2-40B4-BE49-F238E27FC236}">
                <a16:creationId xmlns:a16="http://schemas.microsoft.com/office/drawing/2014/main" id="{4D202CCE-4D54-4294-8FE4-AC53E7C3EF21}"/>
              </a:ext>
            </a:extLst>
          </p:cNvPr>
          <p:cNvSpPr/>
          <p:nvPr/>
        </p:nvSpPr>
        <p:spPr>
          <a:xfrm>
            <a:off x="9336000" y="2536907"/>
            <a:ext cx="2362166" cy="18153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1" name="Rektangel 30">
            <a:extLst>
              <a:ext uri="{FF2B5EF4-FFF2-40B4-BE49-F238E27FC236}">
                <a16:creationId xmlns:a16="http://schemas.microsoft.com/office/drawing/2014/main" id="{8FC51CBB-8431-4941-96D8-2642A6E19266}"/>
              </a:ext>
            </a:extLst>
          </p:cNvPr>
          <p:cNvSpPr/>
          <p:nvPr/>
        </p:nvSpPr>
        <p:spPr>
          <a:xfrm>
            <a:off x="11296800" y="5939987"/>
            <a:ext cx="401365" cy="2302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 name="Frihandsfigur: Form 1">
            <a:extLst>
              <a:ext uri="{FF2B5EF4-FFF2-40B4-BE49-F238E27FC236}">
                <a16:creationId xmlns:a16="http://schemas.microsoft.com/office/drawing/2014/main" id="{E4ACD8EC-C613-4247-A9E4-8F43F19DE7FF}"/>
              </a:ext>
            </a:extLst>
          </p:cNvPr>
          <p:cNvSpPr/>
          <p:nvPr/>
        </p:nvSpPr>
        <p:spPr>
          <a:xfrm>
            <a:off x="9336000" y="5390625"/>
            <a:ext cx="2362165" cy="555706"/>
          </a:xfrm>
          <a:custGeom>
            <a:avLst/>
            <a:gdLst>
              <a:gd name="connsiteX0" fmla="*/ 2823 w 2494845"/>
              <a:gd name="connsiteY0" fmla="*/ 0 h 567267"/>
              <a:gd name="connsiteX1" fmla="*/ 2494845 w 2494845"/>
              <a:gd name="connsiteY1" fmla="*/ 5645 h 567267"/>
              <a:gd name="connsiteX2" fmla="*/ 2492023 w 2494845"/>
              <a:gd name="connsiteY2" fmla="*/ 381000 h 567267"/>
              <a:gd name="connsiteX3" fmla="*/ 1648178 w 2494845"/>
              <a:gd name="connsiteY3" fmla="*/ 378178 h 567267"/>
              <a:gd name="connsiteX4" fmla="*/ 1648178 w 2494845"/>
              <a:gd name="connsiteY4" fmla="*/ 567267 h 567267"/>
              <a:gd name="connsiteX5" fmla="*/ 0 w 2494845"/>
              <a:gd name="connsiteY5" fmla="*/ 564445 h 567267"/>
              <a:gd name="connsiteX6" fmla="*/ 2823 w 2494845"/>
              <a:gd name="connsiteY6" fmla="*/ 0 h 56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5" h="567267">
                <a:moveTo>
                  <a:pt x="2823" y="0"/>
                </a:moveTo>
                <a:lnTo>
                  <a:pt x="2494845" y="5645"/>
                </a:lnTo>
                <a:cubicBezTo>
                  <a:pt x="2493904" y="130763"/>
                  <a:pt x="2492964" y="255882"/>
                  <a:pt x="2492023" y="381000"/>
                </a:cubicBezTo>
                <a:lnTo>
                  <a:pt x="1648178" y="378178"/>
                </a:lnTo>
                <a:lnTo>
                  <a:pt x="1648178" y="567267"/>
                </a:lnTo>
                <a:lnTo>
                  <a:pt x="0" y="564445"/>
                </a:lnTo>
                <a:lnTo>
                  <a:pt x="2823" y="0"/>
                </a:lnTo>
                <a:close/>
              </a:path>
            </a:pathLst>
          </a:cu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3" name="Rektangel 32">
            <a:extLst>
              <a:ext uri="{FF2B5EF4-FFF2-40B4-BE49-F238E27FC236}">
                <a16:creationId xmlns:a16="http://schemas.microsoft.com/office/drawing/2014/main" id="{26CC6C74-A157-46CE-B8AD-B1F4696F9ACF}"/>
              </a:ext>
            </a:extLst>
          </p:cNvPr>
          <p:cNvSpPr/>
          <p:nvPr/>
        </p:nvSpPr>
        <p:spPr>
          <a:xfrm>
            <a:off x="10896000" y="5764800"/>
            <a:ext cx="802165" cy="18153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Förbudstecken 14">
            <a:extLst>
              <a:ext uri="{FF2B5EF4-FFF2-40B4-BE49-F238E27FC236}">
                <a16:creationId xmlns:a16="http://schemas.microsoft.com/office/drawing/2014/main" id="{7BF7F2AC-E01C-4F61-A4E7-B7E2653903F2}"/>
              </a:ext>
            </a:extLst>
          </p:cNvPr>
          <p:cNvSpPr/>
          <p:nvPr/>
        </p:nvSpPr>
        <p:spPr>
          <a:xfrm>
            <a:off x="1053107" y="5842875"/>
            <a:ext cx="194864" cy="199638"/>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4" name="Rektangel 33">
            <a:extLst>
              <a:ext uri="{FF2B5EF4-FFF2-40B4-BE49-F238E27FC236}">
                <a16:creationId xmlns:a16="http://schemas.microsoft.com/office/drawing/2014/main" id="{E66BE44D-0354-42E1-8FED-5709122A61B8}"/>
              </a:ext>
            </a:extLst>
          </p:cNvPr>
          <p:cNvSpPr/>
          <p:nvPr/>
        </p:nvSpPr>
        <p:spPr>
          <a:xfrm>
            <a:off x="9241959" y="1689916"/>
            <a:ext cx="2072975" cy="338554"/>
          </a:xfrm>
          <a:prstGeom prst="rect">
            <a:avLst/>
          </a:prstGeom>
        </p:spPr>
        <p:txBody>
          <a:bodyPr wrap="square">
            <a:spAutoFit/>
          </a:bodyPr>
          <a:lstStyle/>
          <a:p>
            <a:pPr>
              <a:spcAft>
                <a:spcPts val="0"/>
              </a:spcAft>
            </a:pPr>
            <a:r>
              <a:rPr lang="sv-SE" sz="1600" b="1" dirty="0">
                <a:latin typeface="Calibri" panose="020F0502020204030204" pitchFamily="34" charset="0"/>
                <a:ea typeface="Calibri" panose="020F0502020204030204" pitchFamily="34" charset="0"/>
                <a:cs typeface="Times New Roman" panose="02020603050405020304" pitchFamily="18" charset="0"/>
              </a:rPr>
              <a:t>Nya namnrutan </a:t>
            </a:r>
            <a:endParaRPr lang="sv-S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5" name="Rektangel 34">
            <a:extLst>
              <a:ext uri="{FF2B5EF4-FFF2-40B4-BE49-F238E27FC236}">
                <a16:creationId xmlns:a16="http://schemas.microsoft.com/office/drawing/2014/main" id="{B56B6F56-6013-460E-B11D-7EE4AF47C0A8}"/>
              </a:ext>
            </a:extLst>
          </p:cNvPr>
          <p:cNvSpPr/>
          <p:nvPr/>
        </p:nvSpPr>
        <p:spPr>
          <a:xfrm>
            <a:off x="451907" y="1678147"/>
            <a:ext cx="2906898" cy="338554"/>
          </a:xfrm>
          <a:prstGeom prst="rect">
            <a:avLst/>
          </a:prstGeom>
        </p:spPr>
        <p:txBody>
          <a:bodyPr wrap="square">
            <a:spAutoFit/>
          </a:bodyPr>
          <a:lstStyle/>
          <a:p>
            <a:pPr>
              <a:spcAft>
                <a:spcPts val="0"/>
              </a:spcAft>
            </a:pPr>
            <a:r>
              <a:rPr lang="sv-SE" sz="1600" b="1" dirty="0">
                <a:latin typeface="Calibri" panose="020F0502020204030204" pitchFamily="34" charset="0"/>
                <a:ea typeface="Calibri" panose="020F0502020204030204" pitchFamily="34" charset="0"/>
                <a:cs typeface="Times New Roman" panose="02020603050405020304" pitchFamily="18" charset="0"/>
              </a:rPr>
              <a:t>Vanligt förekommande:</a:t>
            </a:r>
            <a:endParaRPr lang="sv-S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2" name="Rektangel 31">
            <a:extLst>
              <a:ext uri="{FF2B5EF4-FFF2-40B4-BE49-F238E27FC236}">
                <a16:creationId xmlns:a16="http://schemas.microsoft.com/office/drawing/2014/main" id="{2AF04F9F-C958-4D47-A8B6-25F608385FD5}"/>
              </a:ext>
            </a:extLst>
          </p:cNvPr>
          <p:cNvSpPr/>
          <p:nvPr/>
        </p:nvSpPr>
        <p:spPr>
          <a:xfrm>
            <a:off x="9336000" y="4644049"/>
            <a:ext cx="2362165" cy="37195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2015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animBg="1"/>
      <p:bldP spid="23" grpId="0" animBg="1"/>
      <p:bldP spid="24" grpId="0" animBg="1"/>
      <p:bldP spid="25" grpId="0"/>
      <p:bldP spid="26" grpId="0"/>
      <p:bldP spid="14" grpId="0" animBg="1"/>
      <p:bldP spid="16" grpId="0" animBg="1"/>
      <p:bldP spid="18" grpId="0" animBg="1"/>
      <p:bldP spid="19" grpId="0" animBg="1"/>
      <p:bldP spid="27" grpId="0"/>
      <p:bldP spid="30" grpId="0" animBg="1"/>
      <p:bldP spid="31" grpId="0" animBg="1"/>
      <p:bldP spid="2" grpId="0" animBg="1"/>
      <p:bldP spid="33" grpId="0" animBg="1"/>
      <p:bldP spid="15"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Hänvisning till andra anvisningar och standarder</a:t>
            </a:r>
            <a:br>
              <a:rPr lang="sv-SE" sz="8800" dirty="0">
                <a:solidFill>
                  <a:srgbClr val="FFFFFF"/>
                </a:solidFill>
              </a:rPr>
            </a:br>
            <a:endParaRPr lang="sv-SE" sz="1800" dirty="0">
              <a:solidFill>
                <a:schemeClr val="bg1"/>
              </a:solidFill>
            </a:endParaRPr>
          </a:p>
        </p:txBody>
      </p:sp>
      <p:sp>
        <p:nvSpPr>
          <p:cNvPr id="8" name="Platshållare för innehåll 6">
            <a:extLst>
              <a:ext uri="{FF2B5EF4-FFF2-40B4-BE49-F238E27FC236}">
                <a16:creationId xmlns:a16="http://schemas.microsoft.com/office/drawing/2014/main" id="{49CDC796-CA1F-4B78-8FD6-A01EC5A083A5}"/>
              </a:ext>
            </a:extLst>
          </p:cNvPr>
          <p:cNvSpPr txBox="1">
            <a:spLocks/>
          </p:cNvSpPr>
          <p:nvPr/>
        </p:nvSpPr>
        <p:spPr bwMode="auto">
          <a:xfrm>
            <a:off x="287946" y="1597808"/>
            <a:ext cx="11487448" cy="464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spcBef>
                <a:spcPts val="600"/>
              </a:spcBef>
              <a:buNone/>
            </a:pPr>
            <a:r>
              <a:rPr lang="sv-SE" sz="1600" dirty="0"/>
              <a:t>BEAst Namnruta och tillhörande mallar är fritt tillgängliga via BEAst webbsida. Framtagen genom BEAst, Byggbranschens Elektroniska Affärsstandard med stöd av SBUF, Svenska Byggbranschen Utvecklingsfond.</a:t>
            </a:r>
            <a:br>
              <a:rPr lang="sv-SE" sz="1600" dirty="0"/>
            </a:br>
            <a:br>
              <a:rPr lang="sv-SE" sz="1600" dirty="0"/>
            </a:br>
            <a:r>
              <a:rPr lang="sv-SE" sz="1400" b="1" dirty="0"/>
              <a:t>Standarder, anvisningar och guider:  </a:t>
            </a:r>
          </a:p>
          <a:p>
            <a:pPr marL="0" indent="0">
              <a:spcBef>
                <a:spcPts val="300"/>
              </a:spcBef>
              <a:buNone/>
              <a:tabLst>
                <a:tab pos="4391025" algn="l"/>
              </a:tabLst>
            </a:pPr>
            <a:r>
              <a:rPr lang="sv-SE" sz="1200" dirty="0"/>
              <a:t>BEAst Effektivare granskning 		Standardisering av granskningskommentarer och granskningsprocessen</a:t>
            </a:r>
            <a:br>
              <a:rPr lang="sv-SE" sz="1200" dirty="0"/>
            </a:br>
            <a:r>
              <a:rPr lang="sv-SE" sz="1200" dirty="0"/>
              <a:t>BEAst PDF </a:t>
            </a:r>
            <a:r>
              <a:rPr lang="sv-SE" sz="1200" dirty="0" err="1"/>
              <a:t>Guidelines</a:t>
            </a:r>
            <a:r>
              <a:rPr lang="sv-SE" sz="1200" dirty="0"/>
              <a:t> 		Anvisning för tekniskt rätt innehåll vid PDF export</a:t>
            </a:r>
            <a:br>
              <a:rPr lang="sv-SE" sz="1200" dirty="0"/>
            </a:br>
            <a:r>
              <a:rPr lang="sv-SE" sz="1200" dirty="0"/>
              <a:t>BEAst Hänvisningar i handlingar 		Anvisning för enklare navigering och snabbare åtkomst till handlingar</a:t>
            </a:r>
            <a:br>
              <a:rPr lang="sv-SE" sz="1200" dirty="0"/>
            </a:br>
            <a:r>
              <a:rPr lang="sv-SE" sz="1200" dirty="0"/>
              <a:t>BEAst Namnruta – Anläggning 		Namnruta med metadata enligt BEAst Namnruta – Termlista och metadata </a:t>
            </a:r>
            <a:br>
              <a:rPr lang="sv-SE" sz="1200" dirty="0"/>
            </a:br>
            <a:r>
              <a:rPr lang="sv-SE" sz="1200" dirty="0"/>
              <a:t>BEAst Namnruta – Byggnad		Namnruta med metadata enligt BEAst Namnruta – Termlista och metadata </a:t>
            </a:r>
            <a:br>
              <a:rPr lang="sv-SE" sz="1200" dirty="0"/>
            </a:br>
            <a:r>
              <a:rPr lang="sv-SE" sz="1200" dirty="0"/>
              <a:t>BEAst Namnruta – Termlista och metadata  		Metadata och egenskaper till dokument för lagring på dokumentplattformar</a:t>
            </a:r>
            <a:br>
              <a:rPr lang="sv-SE" sz="1200" dirty="0"/>
            </a:br>
            <a:r>
              <a:rPr lang="sv-SE" sz="1200" dirty="0"/>
              <a:t>BEAst Namnruta – Angivning av Handling och Status		Hantering av Handling och Status med förklarande exempel</a:t>
            </a:r>
            <a:br>
              <a:rPr lang="sv-SE" sz="1200" dirty="0"/>
            </a:br>
            <a:r>
              <a:rPr lang="sv-SE" sz="1200" dirty="0"/>
              <a:t>BEAst Handlingsförteckning		Mall för handlingsförteckning att anpassa med egen logga</a:t>
            </a:r>
            <a:br>
              <a:rPr lang="sv-SE" sz="1200" dirty="0"/>
            </a:br>
            <a:br>
              <a:rPr lang="sv-SE" sz="1400" dirty="0">
                <a:solidFill>
                  <a:srgbClr val="000000"/>
                </a:solidFill>
              </a:rPr>
            </a:br>
            <a:r>
              <a:rPr lang="sv-SE" sz="1400" b="1" dirty="0">
                <a:solidFill>
                  <a:srgbClr val="000000"/>
                </a:solidFill>
              </a:rPr>
              <a:t>Standarder: </a:t>
            </a:r>
          </a:p>
          <a:p>
            <a:pPr marL="0" indent="0">
              <a:spcBef>
                <a:spcPts val="300"/>
              </a:spcBef>
              <a:buNone/>
            </a:pPr>
            <a:r>
              <a:rPr lang="sv-SE" sz="1200" dirty="0">
                <a:solidFill>
                  <a:srgbClr val="000000"/>
                </a:solidFill>
              </a:rPr>
              <a:t>SIS 		SS 32201-2011		Handlingar i bygg och förvaltningsprocessen</a:t>
            </a:r>
            <a:br>
              <a:rPr lang="sv-SE" sz="1200" dirty="0">
                <a:solidFill>
                  <a:srgbClr val="000000"/>
                </a:solidFill>
              </a:rPr>
            </a:br>
            <a:r>
              <a:rPr lang="sv-SE" sz="1200" dirty="0">
                <a:solidFill>
                  <a:srgbClr val="000000"/>
                </a:solidFill>
              </a:rPr>
              <a:t>SIS 		SS 32206-2008 		Byggdokument, ändringar</a:t>
            </a:r>
          </a:p>
          <a:p>
            <a:pPr marL="0" indent="0">
              <a:spcBef>
                <a:spcPts val="300"/>
              </a:spcBef>
              <a:buNone/>
            </a:pPr>
            <a:r>
              <a:rPr lang="sv-SE" sz="1200" dirty="0">
                <a:solidFill>
                  <a:srgbClr val="000000"/>
                </a:solidFill>
              </a:rPr>
              <a:t>SIS		SS 32207: 2022 		Byggdokument - Utformning av och innehåll i namnruta</a:t>
            </a:r>
          </a:p>
          <a:p>
            <a:pPr marL="0" indent="0">
              <a:spcBef>
                <a:spcPts val="300"/>
              </a:spcBef>
              <a:buNone/>
            </a:pPr>
            <a:r>
              <a:rPr lang="sv-SE" sz="1200" dirty="0">
                <a:solidFill>
                  <a:srgbClr val="000000"/>
                </a:solidFill>
              </a:rPr>
              <a:t>SIS		SS 32209:2022 		Byggdokument – Angivning av handlingstyp och status</a:t>
            </a:r>
            <a:br>
              <a:rPr lang="sv-SE" sz="1200" dirty="0">
                <a:solidFill>
                  <a:srgbClr val="000000"/>
                </a:solidFill>
              </a:rPr>
            </a:br>
            <a:r>
              <a:rPr lang="sv-SE" sz="1200" dirty="0">
                <a:solidFill>
                  <a:srgbClr val="000000"/>
                </a:solidFill>
              </a:rPr>
              <a:t>SIS 		SS 32271-2016 		Byggritningar, ritningsnumrering</a:t>
            </a:r>
            <a:br>
              <a:rPr lang="sv-SE" sz="1200" dirty="0">
                <a:solidFill>
                  <a:srgbClr val="000000"/>
                </a:solidFill>
              </a:rPr>
            </a:br>
            <a:r>
              <a:rPr lang="sv-SE" sz="1200" dirty="0">
                <a:solidFill>
                  <a:srgbClr val="000000"/>
                </a:solidFill>
              </a:rPr>
              <a:t>SIS 		SS-EN-ISO 5457 A1 2010 		Storlekar och utformning av ritningsblanketter</a:t>
            </a:r>
            <a:br>
              <a:rPr lang="sv-SE" sz="1200" dirty="0">
                <a:solidFill>
                  <a:srgbClr val="000000"/>
                </a:solidFill>
              </a:rPr>
            </a:br>
            <a:r>
              <a:rPr lang="sv-SE" sz="1200" dirty="0">
                <a:solidFill>
                  <a:srgbClr val="000000"/>
                </a:solidFill>
              </a:rPr>
              <a:t>SIS 		SS-EN-ISO 7200-2011 		Datafält i ritningens huvudfält</a:t>
            </a:r>
          </a:p>
          <a:p>
            <a:pPr marL="0" indent="0">
              <a:spcBef>
                <a:spcPts val="300"/>
              </a:spcBef>
              <a:buNone/>
            </a:pPr>
            <a:r>
              <a:rPr lang="sv-SE" sz="1200" dirty="0">
                <a:solidFill>
                  <a:srgbClr val="000000"/>
                </a:solidFill>
              </a:rPr>
              <a:t>SIS	</a:t>
            </a:r>
            <a:r>
              <a:rPr lang="sv-SE" sz="1200">
                <a:solidFill>
                  <a:srgbClr val="000000"/>
                </a:solidFill>
              </a:rPr>
              <a:t>	-</a:t>
            </a:r>
            <a:r>
              <a:rPr lang="sv-SE" sz="1200" dirty="0">
                <a:solidFill>
                  <a:srgbClr val="000000"/>
                </a:solidFill>
              </a:rPr>
              <a:t>			SIS Bygghandlingar (onlinetjänst)</a:t>
            </a:r>
            <a:br>
              <a:rPr lang="sv-SE" sz="1200" b="1" dirty="0">
                <a:solidFill>
                  <a:srgbClr val="000000"/>
                </a:solidFill>
              </a:rPr>
            </a:br>
            <a:r>
              <a:rPr lang="sv-SE" sz="1200" dirty="0">
                <a:solidFill>
                  <a:srgbClr val="000000"/>
                </a:solidFill>
              </a:rPr>
              <a:t>Svensk Byggtjänst 	BSAB 96			Byggandets Samordning AB 96</a:t>
            </a:r>
            <a:br>
              <a:rPr lang="sv-SE" sz="1200" dirty="0">
                <a:solidFill>
                  <a:srgbClr val="000000"/>
                </a:solidFill>
              </a:rPr>
            </a:br>
            <a:r>
              <a:rPr lang="sv-SE" sz="1200" dirty="0">
                <a:solidFill>
                  <a:srgbClr val="000000"/>
                </a:solidFill>
              </a:rPr>
              <a:t>Svensk Byggtjänst 	</a:t>
            </a:r>
            <a:r>
              <a:rPr lang="sv-SE" sz="1200" dirty="0" err="1">
                <a:solidFill>
                  <a:srgbClr val="000000"/>
                </a:solidFill>
              </a:rPr>
              <a:t>CoClass</a:t>
            </a:r>
            <a:r>
              <a:rPr lang="sv-SE" sz="1200" dirty="0">
                <a:solidFill>
                  <a:srgbClr val="000000"/>
                </a:solidFill>
              </a:rPr>
              <a:t>			Svenskt klassifikationssystem för byggd miljö</a:t>
            </a:r>
            <a:endParaRPr lang="sv-SE" sz="1200" dirty="0">
              <a:latin typeface="Arial" pitchFamily="34" charset="0"/>
            </a:endParaRPr>
          </a:p>
          <a:p>
            <a:pPr marL="0" indent="0">
              <a:buNone/>
            </a:pPr>
            <a:endParaRPr lang="sv-SE" sz="1600" dirty="0"/>
          </a:p>
        </p:txBody>
      </p:sp>
    </p:spTree>
    <p:extLst>
      <p:ext uri="{BB962C8B-B14F-4D97-AF65-F5344CB8AC3E}">
        <p14:creationId xmlns:p14="http://schemas.microsoft.com/office/powerpoint/2010/main" val="41915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solidFill>
                  <a:srgbClr val="FFFFFF"/>
                </a:solidFill>
              </a:rPr>
              <a:t>BEA</a:t>
            </a:r>
            <a:br>
              <a:rPr lang="sv-SE" sz="8800" dirty="0">
                <a:solidFill>
                  <a:srgbClr val="FFFFFF"/>
                </a:solidFill>
              </a:rPr>
            </a:br>
            <a:r>
              <a:rPr lang="sv-SE" sz="1800" b="0" dirty="0">
                <a:solidFill>
                  <a:srgbClr val="FFFFFF"/>
                </a:solidFill>
              </a:rPr>
              <a:t>Branschgemensamt projekt via BEAst</a:t>
            </a:r>
            <a:endParaRPr lang="sv-SE" sz="1800" dirty="0">
              <a:solidFill>
                <a:schemeClr val="bg1"/>
              </a:solidFill>
            </a:endParaRPr>
          </a:p>
        </p:txBody>
      </p:sp>
      <p:pic>
        <p:nvPicPr>
          <p:cNvPr id="4" name="Bildobjekt 3"/>
          <p:cNvPicPr>
            <a:picLocks noChangeAspect="1"/>
          </p:cNvPicPr>
          <p:nvPr/>
        </p:nvPicPr>
        <p:blipFill>
          <a:blip r:embed="rId2"/>
          <a:stretch>
            <a:fillRect/>
          </a:stretch>
        </p:blipFill>
        <p:spPr>
          <a:xfrm>
            <a:off x="2434272" y="2377751"/>
            <a:ext cx="7323455" cy="2484335"/>
          </a:xfrm>
          <a:prstGeom prst="rect">
            <a:avLst/>
          </a:prstGeom>
        </p:spPr>
      </p:pic>
      <p:sp>
        <p:nvSpPr>
          <p:cNvPr id="9" name="Rektangel 8"/>
          <p:cNvSpPr/>
          <p:nvPr/>
        </p:nvSpPr>
        <p:spPr>
          <a:xfrm>
            <a:off x="10455564" y="6268953"/>
            <a:ext cx="1507836" cy="446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47995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0"/>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6" name="Rubrik 5"/>
          <p:cNvSpPr>
            <a:spLocks noGrp="1"/>
          </p:cNvSpPr>
          <p:nvPr>
            <p:ph type="title"/>
          </p:nvPr>
        </p:nvSpPr>
        <p:spPr/>
        <p:txBody>
          <a:bodyPr/>
          <a:lstStyle/>
          <a:p>
            <a:br>
              <a:rPr lang="sv-SE" dirty="0">
                <a:solidFill>
                  <a:srgbClr val="FFFFFF"/>
                </a:solidFill>
              </a:rPr>
            </a:br>
            <a:r>
              <a:rPr lang="sv-SE" dirty="0">
                <a:solidFill>
                  <a:srgbClr val="FFFFFF"/>
                </a:solidFill>
              </a:rPr>
              <a:t>1. Namnruta i handlingar – syfte och mål</a:t>
            </a:r>
            <a:br>
              <a:rPr lang="sv-SE" sz="1800" dirty="0">
                <a:solidFill>
                  <a:srgbClr val="FFFFFF"/>
                </a:solidFill>
              </a:rPr>
            </a:br>
            <a:endParaRPr lang="sv-SE" sz="1800" b="0" dirty="0">
              <a:solidFill>
                <a:schemeClr val="bg1"/>
              </a:solidFill>
            </a:endParaRPr>
          </a:p>
        </p:txBody>
      </p:sp>
      <p:sp>
        <p:nvSpPr>
          <p:cNvPr id="7" name="Platshållare för innehåll 6">
            <a:extLst>
              <a:ext uri="{FF2B5EF4-FFF2-40B4-BE49-F238E27FC236}">
                <a16:creationId xmlns:a16="http://schemas.microsoft.com/office/drawing/2014/main" id="{4AF69CFC-FDB2-4243-AD2B-396FDD60EF66}"/>
              </a:ext>
            </a:extLst>
          </p:cNvPr>
          <p:cNvSpPr txBox="1">
            <a:spLocks/>
          </p:cNvSpPr>
          <p:nvPr/>
        </p:nvSpPr>
        <p:spPr bwMode="auto">
          <a:xfrm>
            <a:off x="385078" y="1746563"/>
            <a:ext cx="10961347" cy="44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sv-SE" dirty="0"/>
              <a:t>Innehållet i namnrutan möjliggör en bred användning hos beställarorganisationer, projekterande konsulter och entreprenörer. </a:t>
            </a:r>
            <a:br>
              <a:rPr lang="sv-SE" dirty="0"/>
            </a:br>
            <a:br>
              <a:rPr lang="sv-SE" dirty="0"/>
            </a:br>
            <a:r>
              <a:rPr lang="sv-SE" dirty="0"/>
              <a:t>Namnrutan och dess innehåll är en viktig komponent i ett vidare arbete med att digitalisera överföring av teknisk dokumentation i samhällsbyggnadssektorn.</a:t>
            </a:r>
            <a:br>
              <a:rPr lang="sv-SE" dirty="0"/>
            </a:br>
            <a:endParaRPr lang="sv-SE" dirty="0"/>
          </a:p>
          <a:p>
            <a:r>
              <a:rPr lang="sv-SE" b="1" dirty="0"/>
              <a:t>Nuläge</a:t>
            </a:r>
            <a:br>
              <a:rPr lang="sv-SE" b="1" dirty="0"/>
            </a:br>
            <a:r>
              <a:rPr lang="sv-SE" dirty="0"/>
              <a:t>Bristande informationshantering i flera led ger ökade kostnader, kvalitetsbrister och </a:t>
            </a:r>
            <a:br>
              <a:rPr lang="sv-SE" dirty="0"/>
            </a:br>
            <a:r>
              <a:rPr lang="sv-SE" dirty="0"/>
              <a:t>bromsar den digitala utvecklingen.</a:t>
            </a:r>
            <a:br>
              <a:rPr lang="sv-SE" b="1" dirty="0"/>
            </a:br>
            <a:endParaRPr lang="sv-SE" b="1" dirty="0"/>
          </a:p>
          <a:p>
            <a:r>
              <a:rPr lang="sv-SE" b="1" dirty="0"/>
              <a:t>Mål</a:t>
            </a:r>
            <a:br>
              <a:rPr lang="sv-SE" b="1" dirty="0"/>
            </a:br>
            <a:r>
              <a:rPr lang="sv-SE" dirty="0"/>
              <a:t>Effektivisera och kvalitetssäkra hanteringen av dokument i byggprocessen genom standardisering och automatisering för att säkerställa informationsflöden hos alla intressenter.</a:t>
            </a:r>
            <a:br>
              <a:rPr lang="sv-SE" dirty="0"/>
            </a:br>
            <a:br>
              <a:rPr lang="sv-SE" sz="1600" dirty="0"/>
            </a:br>
            <a:br>
              <a:rPr lang="sv-SE" sz="1600" dirty="0"/>
            </a:br>
            <a:endParaRPr lang="sv-SE" sz="1600" dirty="0"/>
          </a:p>
        </p:txBody>
      </p:sp>
    </p:spTree>
    <p:extLst>
      <p:ext uri="{BB962C8B-B14F-4D97-AF65-F5344CB8AC3E}">
        <p14:creationId xmlns:p14="http://schemas.microsoft.com/office/powerpoint/2010/main" val="164602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a:xfrm>
            <a:off x="385080" y="197634"/>
            <a:ext cx="11390313" cy="1097766"/>
          </a:xfrm>
        </p:spPr>
        <p:txBody>
          <a:bodyPr/>
          <a:lstStyle/>
          <a:p>
            <a:r>
              <a:rPr lang="sv-SE" dirty="0">
                <a:solidFill>
                  <a:srgbClr val="FFFFFF"/>
                </a:solidFill>
              </a:rPr>
              <a:t>2. Process kring handlingar</a:t>
            </a:r>
            <a:br>
              <a:rPr lang="sv-SE" sz="9600" dirty="0">
                <a:solidFill>
                  <a:srgbClr val="FFFFFF"/>
                </a:solidFill>
              </a:rPr>
            </a:br>
            <a:r>
              <a:rPr lang="sv-SE" sz="1800" b="0" dirty="0">
                <a:solidFill>
                  <a:srgbClr val="FFFFFF"/>
                </a:solidFill>
              </a:rPr>
              <a:t>Hantera informationen i namnrutan från förstudie till relationshandling och förvaltning</a:t>
            </a:r>
            <a:endParaRPr lang="sv-SE" sz="1800" dirty="0">
              <a:solidFill>
                <a:schemeClr val="bg1"/>
              </a:solidFill>
            </a:endParaRPr>
          </a:p>
        </p:txBody>
      </p:sp>
      <p:sp>
        <p:nvSpPr>
          <p:cNvPr id="7" name="textruta 6">
            <a:extLst>
              <a:ext uri="{FF2B5EF4-FFF2-40B4-BE49-F238E27FC236}">
                <a16:creationId xmlns:a16="http://schemas.microsoft.com/office/drawing/2014/main" id="{848B7231-E10B-46BE-B18B-854B76CDC728}"/>
              </a:ext>
            </a:extLst>
          </p:cNvPr>
          <p:cNvSpPr txBox="1"/>
          <p:nvPr/>
        </p:nvSpPr>
        <p:spPr>
          <a:xfrm>
            <a:off x="485178" y="4605381"/>
            <a:ext cx="1030403"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FÖRSTUDIE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HANDLING</a:t>
            </a:r>
          </a:p>
        </p:txBody>
      </p:sp>
      <p:sp>
        <p:nvSpPr>
          <p:cNvPr id="8" name="textruta 7">
            <a:extLst>
              <a:ext uri="{FF2B5EF4-FFF2-40B4-BE49-F238E27FC236}">
                <a16:creationId xmlns:a16="http://schemas.microsoft.com/office/drawing/2014/main" id="{BD34534E-D8DE-409C-A96F-0DCC9947C7A6}"/>
              </a:ext>
            </a:extLst>
          </p:cNvPr>
          <p:cNvSpPr txBox="1"/>
          <p:nvPr/>
        </p:nvSpPr>
        <p:spPr>
          <a:xfrm>
            <a:off x="1847897" y="4609421"/>
            <a:ext cx="999596"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PROGRAM HANDLING</a:t>
            </a:r>
            <a:endPar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ruta 8">
            <a:extLst>
              <a:ext uri="{FF2B5EF4-FFF2-40B4-BE49-F238E27FC236}">
                <a16:creationId xmlns:a16="http://schemas.microsoft.com/office/drawing/2014/main" id="{6524D471-0B79-47A4-BAA9-8252755431A9}"/>
              </a:ext>
            </a:extLst>
          </p:cNvPr>
          <p:cNvSpPr txBox="1"/>
          <p:nvPr/>
        </p:nvSpPr>
        <p:spPr>
          <a:xfrm>
            <a:off x="4516015" y="4644419"/>
            <a:ext cx="999596"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SYSTEM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HANDLING</a:t>
            </a:r>
          </a:p>
        </p:txBody>
      </p:sp>
      <p:sp>
        <p:nvSpPr>
          <p:cNvPr id="10" name="textruta 9">
            <a:extLst>
              <a:ext uri="{FF2B5EF4-FFF2-40B4-BE49-F238E27FC236}">
                <a16:creationId xmlns:a16="http://schemas.microsoft.com/office/drawing/2014/main" id="{51F06470-E3E3-4CE4-BB26-BA3D53D8A434}"/>
              </a:ext>
            </a:extLst>
          </p:cNvPr>
          <p:cNvSpPr txBox="1"/>
          <p:nvPr/>
        </p:nvSpPr>
        <p:spPr>
          <a:xfrm>
            <a:off x="7122351" y="4636253"/>
            <a:ext cx="1766604"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BYGG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HANDLING</a:t>
            </a:r>
          </a:p>
        </p:txBody>
      </p:sp>
      <p:sp>
        <p:nvSpPr>
          <p:cNvPr id="11" name="textruta 10">
            <a:extLst>
              <a:ext uri="{FF2B5EF4-FFF2-40B4-BE49-F238E27FC236}">
                <a16:creationId xmlns:a16="http://schemas.microsoft.com/office/drawing/2014/main" id="{148B7030-6BA8-4235-A4A3-1883A91B8D07}"/>
              </a:ext>
            </a:extLst>
          </p:cNvPr>
          <p:cNvSpPr txBox="1"/>
          <p:nvPr/>
        </p:nvSpPr>
        <p:spPr>
          <a:xfrm>
            <a:off x="9175097" y="4633958"/>
            <a:ext cx="2248676"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RELATIONSHANDLING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DRIFT &amp; UNDERHÅLL</a:t>
            </a:r>
          </a:p>
        </p:txBody>
      </p:sp>
      <p:sp>
        <p:nvSpPr>
          <p:cNvPr id="12" name="textruta 11">
            <a:extLst>
              <a:ext uri="{FF2B5EF4-FFF2-40B4-BE49-F238E27FC236}">
                <a16:creationId xmlns:a16="http://schemas.microsoft.com/office/drawing/2014/main" id="{6D13EDA8-6D40-4F63-8B15-802AFBD4C116}"/>
              </a:ext>
            </a:extLst>
          </p:cNvPr>
          <p:cNvSpPr txBox="1"/>
          <p:nvPr/>
        </p:nvSpPr>
        <p:spPr>
          <a:xfrm>
            <a:off x="485178" y="4177823"/>
            <a:ext cx="6351032" cy="369332"/>
          </a:xfrm>
          <a:prstGeom prst="rect">
            <a:avLst/>
          </a:prstGeom>
          <a:solidFill>
            <a:srgbClr val="4472C3"/>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PROJEKTERING</a:t>
            </a:r>
          </a:p>
        </p:txBody>
      </p:sp>
      <p:sp>
        <p:nvSpPr>
          <p:cNvPr id="13" name="textruta 12">
            <a:extLst>
              <a:ext uri="{FF2B5EF4-FFF2-40B4-BE49-F238E27FC236}">
                <a16:creationId xmlns:a16="http://schemas.microsoft.com/office/drawing/2014/main" id="{C23BAFE5-C472-4BEB-BC44-6541CBADCAB2}"/>
              </a:ext>
            </a:extLst>
          </p:cNvPr>
          <p:cNvSpPr txBox="1"/>
          <p:nvPr/>
        </p:nvSpPr>
        <p:spPr>
          <a:xfrm>
            <a:off x="7109029" y="4177823"/>
            <a:ext cx="4301420" cy="369332"/>
          </a:xfrm>
          <a:prstGeom prst="rect">
            <a:avLst/>
          </a:prstGeom>
          <a:solidFill>
            <a:srgbClr val="4472C3"/>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PRODUKTION</a:t>
            </a:r>
          </a:p>
        </p:txBody>
      </p:sp>
      <p:sp>
        <p:nvSpPr>
          <p:cNvPr id="14" name="textruta 13">
            <a:extLst>
              <a:ext uri="{FF2B5EF4-FFF2-40B4-BE49-F238E27FC236}">
                <a16:creationId xmlns:a16="http://schemas.microsoft.com/office/drawing/2014/main" id="{6B701A77-C01B-4383-BEBB-A4265D3350A2}"/>
              </a:ext>
            </a:extLst>
          </p:cNvPr>
          <p:cNvSpPr txBox="1"/>
          <p:nvPr/>
        </p:nvSpPr>
        <p:spPr>
          <a:xfrm>
            <a:off x="485179" y="5599719"/>
            <a:ext cx="8403776"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ABK KONSULTER LEVERERAR</a:t>
            </a:r>
          </a:p>
        </p:txBody>
      </p:sp>
      <p:sp>
        <p:nvSpPr>
          <p:cNvPr id="15" name="Pil: nedåt 14">
            <a:extLst>
              <a:ext uri="{FF2B5EF4-FFF2-40B4-BE49-F238E27FC236}">
                <a16:creationId xmlns:a16="http://schemas.microsoft.com/office/drawing/2014/main" id="{B546B7A6-38A9-451B-A0BA-057DB49837F6}"/>
              </a:ext>
            </a:extLst>
          </p:cNvPr>
          <p:cNvSpPr/>
          <p:nvPr/>
        </p:nvSpPr>
        <p:spPr>
          <a:xfrm rot="10800000">
            <a:off x="973939" y="3293485"/>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Pil: nedåt 15">
            <a:extLst>
              <a:ext uri="{FF2B5EF4-FFF2-40B4-BE49-F238E27FC236}">
                <a16:creationId xmlns:a16="http://schemas.microsoft.com/office/drawing/2014/main" id="{B5E27192-B171-4972-AFC8-148C92EDCCA2}"/>
              </a:ext>
            </a:extLst>
          </p:cNvPr>
          <p:cNvSpPr/>
          <p:nvPr/>
        </p:nvSpPr>
        <p:spPr>
          <a:xfrm rot="10800000">
            <a:off x="3036002" y="3306600"/>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Pil: nedåt 16">
            <a:extLst>
              <a:ext uri="{FF2B5EF4-FFF2-40B4-BE49-F238E27FC236}">
                <a16:creationId xmlns:a16="http://schemas.microsoft.com/office/drawing/2014/main" id="{30E4211B-BC01-4F4B-A1A7-862C1740A5B1}"/>
              </a:ext>
            </a:extLst>
          </p:cNvPr>
          <p:cNvSpPr/>
          <p:nvPr/>
        </p:nvSpPr>
        <p:spPr>
          <a:xfrm rot="10800000">
            <a:off x="5570819" y="3305124"/>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Pil: nedåt 17">
            <a:extLst>
              <a:ext uri="{FF2B5EF4-FFF2-40B4-BE49-F238E27FC236}">
                <a16:creationId xmlns:a16="http://schemas.microsoft.com/office/drawing/2014/main" id="{F1401D7E-BD8D-43A1-880D-432D83C7A8B8}"/>
              </a:ext>
            </a:extLst>
          </p:cNvPr>
          <p:cNvSpPr/>
          <p:nvPr/>
        </p:nvSpPr>
        <p:spPr>
          <a:xfrm rot="10800000">
            <a:off x="7864601" y="3305123"/>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3C133710-DEBC-4D3C-BF54-3C0CD707B484}"/>
              </a:ext>
            </a:extLst>
          </p:cNvPr>
          <p:cNvSpPr txBox="1"/>
          <p:nvPr/>
        </p:nvSpPr>
        <p:spPr>
          <a:xfrm>
            <a:off x="9175097" y="5599719"/>
            <a:ext cx="2248676"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E/UE LEVERERAR</a:t>
            </a:r>
          </a:p>
        </p:txBody>
      </p:sp>
      <p:sp>
        <p:nvSpPr>
          <p:cNvPr id="20" name="Pil: nedåt 19">
            <a:extLst>
              <a:ext uri="{FF2B5EF4-FFF2-40B4-BE49-F238E27FC236}">
                <a16:creationId xmlns:a16="http://schemas.microsoft.com/office/drawing/2014/main" id="{37D6D32F-13C5-47C3-9A18-5F81489B7E9D}"/>
              </a:ext>
            </a:extLst>
          </p:cNvPr>
          <p:cNvSpPr/>
          <p:nvPr/>
        </p:nvSpPr>
        <p:spPr>
          <a:xfrm rot="10800000">
            <a:off x="10158383" y="3304333"/>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textruta 20">
            <a:extLst>
              <a:ext uri="{FF2B5EF4-FFF2-40B4-BE49-F238E27FC236}">
                <a16:creationId xmlns:a16="http://schemas.microsoft.com/office/drawing/2014/main" id="{AFC107BD-1FB7-4B6D-BD09-DB39A0A2D4B9}"/>
              </a:ext>
            </a:extLst>
          </p:cNvPr>
          <p:cNvSpPr txBox="1"/>
          <p:nvPr/>
        </p:nvSpPr>
        <p:spPr>
          <a:xfrm>
            <a:off x="485178" y="3734122"/>
            <a:ext cx="10938594" cy="369332"/>
          </a:xfrm>
          <a:prstGeom prst="rect">
            <a:avLst/>
          </a:prstGeom>
          <a:solidFill>
            <a:srgbClr val="FFC00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v-SE" kern="0" dirty="0">
                <a:solidFill>
                  <a:prstClr val="white"/>
                </a:solidFill>
                <a:latin typeface="Calibri" panose="020F0502020204030204"/>
                <a:cs typeface="+mn-cs"/>
              </a:rPr>
              <a:t>DOKUMENT</a:t>
            </a: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PORTAL</a:t>
            </a:r>
          </a:p>
        </p:txBody>
      </p:sp>
      <p:sp>
        <p:nvSpPr>
          <p:cNvPr id="22" name="textruta 21">
            <a:extLst>
              <a:ext uri="{FF2B5EF4-FFF2-40B4-BE49-F238E27FC236}">
                <a16:creationId xmlns:a16="http://schemas.microsoft.com/office/drawing/2014/main" id="{390EC386-D43E-4EC3-BD64-1E797671FDBF}"/>
              </a:ext>
            </a:extLst>
          </p:cNvPr>
          <p:cNvSpPr txBox="1"/>
          <p:nvPr/>
        </p:nvSpPr>
        <p:spPr>
          <a:xfrm>
            <a:off x="475018" y="2479594"/>
            <a:ext cx="9955308"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KONSULTER HÄMTAR</a:t>
            </a:r>
          </a:p>
        </p:txBody>
      </p:sp>
      <p:sp>
        <p:nvSpPr>
          <p:cNvPr id="28" name="textruta 27">
            <a:extLst>
              <a:ext uri="{FF2B5EF4-FFF2-40B4-BE49-F238E27FC236}">
                <a16:creationId xmlns:a16="http://schemas.microsoft.com/office/drawing/2014/main" id="{7DB15C8C-3D5A-4271-85AF-4E496F8184B6}"/>
              </a:ext>
            </a:extLst>
          </p:cNvPr>
          <p:cNvSpPr txBox="1"/>
          <p:nvPr/>
        </p:nvSpPr>
        <p:spPr>
          <a:xfrm>
            <a:off x="475018" y="2918329"/>
            <a:ext cx="10938594"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BESTÄLLARE HÄMTAR</a:t>
            </a:r>
          </a:p>
        </p:txBody>
      </p:sp>
      <p:sp>
        <p:nvSpPr>
          <p:cNvPr id="29" name="textruta 28">
            <a:extLst>
              <a:ext uri="{FF2B5EF4-FFF2-40B4-BE49-F238E27FC236}">
                <a16:creationId xmlns:a16="http://schemas.microsoft.com/office/drawing/2014/main" id="{137811F3-B89A-4AC3-93D1-3A5B7CEF721A}"/>
              </a:ext>
            </a:extLst>
          </p:cNvPr>
          <p:cNvSpPr txBox="1"/>
          <p:nvPr/>
        </p:nvSpPr>
        <p:spPr>
          <a:xfrm>
            <a:off x="4577498" y="2043203"/>
            <a:ext cx="5852954"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ABT ENTREPRENÖR HÄMTAR</a:t>
            </a:r>
          </a:p>
        </p:txBody>
      </p:sp>
      <p:sp>
        <p:nvSpPr>
          <p:cNvPr id="30" name="textruta 29">
            <a:extLst>
              <a:ext uri="{FF2B5EF4-FFF2-40B4-BE49-F238E27FC236}">
                <a16:creationId xmlns:a16="http://schemas.microsoft.com/office/drawing/2014/main" id="{F5C50976-B560-45EB-883F-A11A4634B7BF}"/>
              </a:ext>
            </a:extLst>
          </p:cNvPr>
          <p:cNvSpPr txBox="1"/>
          <p:nvPr/>
        </p:nvSpPr>
        <p:spPr>
          <a:xfrm>
            <a:off x="7122351" y="1603665"/>
            <a:ext cx="3318135"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AB ENTREPRENÖR HÄMTAR</a:t>
            </a:r>
          </a:p>
        </p:txBody>
      </p:sp>
      <p:sp>
        <p:nvSpPr>
          <p:cNvPr id="31" name="textruta 30">
            <a:extLst>
              <a:ext uri="{FF2B5EF4-FFF2-40B4-BE49-F238E27FC236}">
                <a16:creationId xmlns:a16="http://schemas.microsoft.com/office/drawing/2014/main" id="{1F018299-4F28-4A9D-ACD2-5A39D6C52904}"/>
              </a:ext>
            </a:extLst>
          </p:cNvPr>
          <p:cNvSpPr txBox="1"/>
          <p:nvPr/>
        </p:nvSpPr>
        <p:spPr>
          <a:xfrm>
            <a:off x="3212764" y="4633958"/>
            <a:ext cx="977462"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FÖRSLAGS HANDLING</a:t>
            </a:r>
          </a:p>
        </p:txBody>
      </p:sp>
      <p:sp>
        <p:nvSpPr>
          <p:cNvPr id="32" name="textruta 31">
            <a:extLst>
              <a:ext uri="{FF2B5EF4-FFF2-40B4-BE49-F238E27FC236}">
                <a16:creationId xmlns:a16="http://schemas.microsoft.com/office/drawing/2014/main" id="{86E4D1D4-FD03-4DA6-A254-072560E62E75}"/>
              </a:ext>
            </a:extLst>
          </p:cNvPr>
          <p:cNvSpPr txBox="1"/>
          <p:nvPr/>
        </p:nvSpPr>
        <p:spPr>
          <a:xfrm>
            <a:off x="5852922" y="4626314"/>
            <a:ext cx="977462"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BYGGLOV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HANDLING</a:t>
            </a:r>
          </a:p>
        </p:txBody>
      </p:sp>
      <p:sp>
        <p:nvSpPr>
          <p:cNvPr id="33" name="Pil: nedåt 32">
            <a:extLst>
              <a:ext uri="{FF2B5EF4-FFF2-40B4-BE49-F238E27FC236}">
                <a16:creationId xmlns:a16="http://schemas.microsoft.com/office/drawing/2014/main" id="{868E498B-FA55-457E-AB2F-8AF7573DDE6C}"/>
              </a:ext>
            </a:extLst>
          </p:cNvPr>
          <p:cNvSpPr/>
          <p:nvPr/>
        </p:nvSpPr>
        <p:spPr>
          <a:xfrm rot="10800000">
            <a:off x="963779" y="5173085"/>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4" name="Pil: nedåt 33">
            <a:extLst>
              <a:ext uri="{FF2B5EF4-FFF2-40B4-BE49-F238E27FC236}">
                <a16:creationId xmlns:a16="http://schemas.microsoft.com/office/drawing/2014/main" id="{86C790BE-E1CF-450C-8BFE-2D6DE3EE2A07}"/>
              </a:ext>
            </a:extLst>
          </p:cNvPr>
          <p:cNvSpPr/>
          <p:nvPr/>
        </p:nvSpPr>
        <p:spPr>
          <a:xfrm rot="10800000">
            <a:off x="3025842" y="5186200"/>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Pil: nedåt 34">
            <a:extLst>
              <a:ext uri="{FF2B5EF4-FFF2-40B4-BE49-F238E27FC236}">
                <a16:creationId xmlns:a16="http://schemas.microsoft.com/office/drawing/2014/main" id="{835E829C-64C5-421E-B071-032B1955869C}"/>
              </a:ext>
            </a:extLst>
          </p:cNvPr>
          <p:cNvSpPr/>
          <p:nvPr/>
        </p:nvSpPr>
        <p:spPr>
          <a:xfrm rot="10800000">
            <a:off x="5560659" y="5184724"/>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Pil: nedåt 35">
            <a:extLst>
              <a:ext uri="{FF2B5EF4-FFF2-40B4-BE49-F238E27FC236}">
                <a16:creationId xmlns:a16="http://schemas.microsoft.com/office/drawing/2014/main" id="{39A4D24E-5D3D-4184-85EA-30B40B69B1F9}"/>
              </a:ext>
            </a:extLst>
          </p:cNvPr>
          <p:cNvSpPr/>
          <p:nvPr/>
        </p:nvSpPr>
        <p:spPr>
          <a:xfrm rot="10800000">
            <a:off x="7854441" y="5184723"/>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Pil: nedåt 36">
            <a:extLst>
              <a:ext uri="{FF2B5EF4-FFF2-40B4-BE49-F238E27FC236}">
                <a16:creationId xmlns:a16="http://schemas.microsoft.com/office/drawing/2014/main" id="{E5F489BE-E386-493D-87E9-35FB08D69FB1}"/>
              </a:ext>
            </a:extLst>
          </p:cNvPr>
          <p:cNvSpPr/>
          <p:nvPr/>
        </p:nvSpPr>
        <p:spPr>
          <a:xfrm rot="10800000">
            <a:off x="10148223" y="5183933"/>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85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60AA1B6-BC88-42ED-BE92-815E1F8BCEC9}"/>
              </a:ext>
            </a:extLst>
          </p:cNvPr>
          <p:cNvPicPr>
            <a:picLocks noChangeAspect="1" noChangeArrowheads="1"/>
          </p:cNvPicPr>
          <p:nvPr/>
        </p:nvPicPr>
        <p:blipFill>
          <a:blip r:embed="rId3"/>
          <a:srcRect/>
          <a:stretch/>
        </p:blipFill>
        <p:spPr bwMode="auto">
          <a:xfrm>
            <a:off x="3470935" y="1628775"/>
            <a:ext cx="6681508" cy="3910753"/>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a:extLst>
              <a:ext uri="{FF2B5EF4-FFF2-40B4-BE49-F238E27FC236}">
                <a16:creationId xmlns:a16="http://schemas.microsoft.com/office/drawing/2014/main" id="{5F3A50A3-6105-4635-8711-4C27900BEEAB}"/>
              </a:ext>
            </a:extLst>
          </p:cNvPr>
          <p:cNvPicPr>
            <a:picLocks noChangeAspect="1"/>
          </p:cNvPicPr>
          <p:nvPr/>
        </p:nvPicPr>
        <p:blipFill>
          <a:blip r:embed="rId4"/>
          <a:srcRect/>
          <a:stretch/>
        </p:blipFill>
        <p:spPr>
          <a:xfrm>
            <a:off x="438083" y="1588994"/>
            <a:ext cx="2743287" cy="4681877"/>
          </a:xfrm>
          <a:prstGeom prst="rect">
            <a:avLst/>
          </a:prstGeom>
          <a:solidFill>
            <a:srgbClr val="FF0000">
              <a:alpha val="30000"/>
            </a:srgbClr>
          </a:solidFill>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2. Namnruta och termlista</a:t>
            </a:r>
            <a:br>
              <a:rPr lang="sv-SE" sz="8800" dirty="0">
                <a:solidFill>
                  <a:srgbClr val="FFFFFF"/>
                </a:solidFill>
              </a:rPr>
            </a:br>
            <a:r>
              <a:rPr lang="sv-SE" sz="1800" b="0" dirty="0">
                <a:solidFill>
                  <a:schemeClr val="bg1"/>
                </a:solidFill>
              </a:rPr>
              <a:t>Har starkt samband som underlättar hantering och stöd från dokumentplattformar</a:t>
            </a:r>
          </a:p>
        </p:txBody>
      </p:sp>
      <p:sp>
        <p:nvSpPr>
          <p:cNvPr id="16" name="Rektangel 15">
            <a:extLst>
              <a:ext uri="{FF2B5EF4-FFF2-40B4-BE49-F238E27FC236}">
                <a16:creationId xmlns:a16="http://schemas.microsoft.com/office/drawing/2014/main" id="{1324F2AF-FB2B-427B-A5EA-A0CE26A31AE6}"/>
              </a:ext>
            </a:extLst>
          </p:cNvPr>
          <p:cNvSpPr/>
          <p:nvPr/>
        </p:nvSpPr>
        <p:spPr>
          <a:xfrm>
            <a:off x="4278315" y="1743892"/>
            <a:ext cx="1250539" cy="364453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FD3F59D8-761A-4E1C-89A0-7C5E0CA9B10F}"/>
              </a:ext>
            </a:extLst>
          </p:cNvPr>
          <p:cNvSpPr/>
          <p:nvPr/>
        </p:nvSpPr>
        <p:spPr>
          <a:xfrm>
            <a:off x="4278315" y="3023880"/>
            <a:ext cx="1250539" cy="107940"/>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0CE83E47-E7DC-485B-AE5C-D3B4D3F2C91F}"/>
              </a:ext>
            </a:extLst>
          </p:cNvPr>
          <p:cNvSpPr/>
          <p:nvPr/>
        </p:nvSpPr>
        <p:spPr>
          <a:xfrm>
            <a:off x="479538" y="5990359"/>
            <a:ext cx="2207070" cy="259773"/>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42F94E15-239C-4485-B5BA-733862793757}"/>
              </a:ext>
            </a:extLst>
          </p:cNvPr>
          <p:cNvSpPr/>
          <p:nvPr/>
        </p:nvSpPr>
        <p:spPr>
          <a:xfrm>
            <a:off x="4278315" y="4679851"/>
            <a:ext cx="1250539" cy="186063"/>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D23E93F0-C947-4FCF-AC18-152475AC9825}"/>
              </a:ext>
            </a:extLst>
          </p:cNvPr>
          <p:cNvSpPr/>
          <p:nvPr/>
        </p:nvSpPr>
        <p:spPr>
          <a:xfrm>
            <a:off x="479538" y="1628775"/>
            <a:ext cx="2668737" cy="511752"/>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AE225FCB-943B-4013-9B56-D0B0E84E2423}"/>
              </a:ext>
            </a:extLst>
          </p:cNvPr>
          <p:cNvSpPr/>
          <p:nvPr/>
        </p:nvSpPr>
        <p:spPr>
          <a:xfrm>
            <a:off x="3398161" y="5585709"/>
            <a:ext cx="8554213" cy="767133"/>
          </a:xfrm>
          <a:prstGeom prst="rect">
            <a:avLst/>
          </a:prstGeom>
        </p:spPr>
        <p:txBody>
          <a:bodyPr wrap="square">
            <a:spAutoFit/>
          </a:bodyPr>
          <a:lstStyle/>
          <a:p>
            <a:pPr marL="180000" indent="-180000">
              <a:lnSpc>
                <a:spcPct val="107000"/>
              </a:lnSpc>
              <a:buFont typeface="Arial" panose="020B0604020202020204" pitchFamily="34" charset="0"/>
              <a:buChar char="•"/>
            </a:pPr>
            <a:r>
              <a:rPr lang="sv-SE" sz="1400" dirty="0"/>
              <a:t>Metadata som visas är exempelvärden</a:t>
            </a:r>
          </a:p>
          <a:p>
            <a:pPr marL="180000" indent="-180000">
              <a:lnSpc>
                <a:spcPct val="107000"/>
              </a:lnSpc>
              <a:buFont typeface="Arial" panose="020B0604020202020204" pitchFamily="34" charset="0"/>
              <a:buChar char="•"/>
            </a:pPr>
            <a:r>
              <a:rPr lang="sv-SE" sz="1400" dirty="0"/>
              <a:t>Hela termlistan i Excel med exempel på </a:t>
            </a:r>
            <a:r>
              <a:rPr lang="sv-SE" sz="1400" dirty="0" err="1"/>
              <a:t>förpopulerade</a:t>
            </a:r>
            <a:r>
              <a:rPr lang="sv-SE" sz="1400" dirty="0"/>
              <a:t> värden finns på BEAst webb:</a:t>
            </a:r>
            <a:br>
              <a:rPr lang="sv-SE" sz="1400" dirty="0"/>
            </a:br>
            <a:r>
              <a:rPr lang="sv-SE" sz="1400" b="1" dirty="0"/>
              <a:t>BEAst Namnruta - Termlista och metadata 2.1.xlsx</a:t>
            </a:r>
          </a:p>
        </p:txBody>
      </p:sp>
    </p:spTree>
    <p:extLst>
      <p:ext uri="{BB962C8B-B14F-4D97-AF65-F5344CB8AC3E}">
        <p14:creationId xmlns:p14="http://schemas.microsoft.com/office/powerpoint/2010/main" val="46396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3. Namnruta framtagen av BEAst</a:t>
            </a:r>
            <a:br>
              <a:rPr lang="sv-SE" sz="8800" dirty="0">
                <a:solidFill>
                  <a:srgbClr val="FFFFFF"/>
                </a:solidFill>
              </a:rPr>
            </a:br>
            <a:r>
              <a:rPr lang="sv-SE" sz="1800" b="0" dirty="0">
                <a:solidFill>
                  <a:srgbClr val="FFFFFF"/>
                </a:solidFill>
              </a:rPr>
              <a:t>Mall för BEAst Namnruta – Byggnad finns att hämta på www.beast.se </a:t>
            </a:r>
            <a:endParaRPr lang="sv-SE" sz="1800" dirty="0">
              <a:solidFill>
                <a:schemeClr val="bg1"/>
              </a:solidFill>
            </a:endParaRPr>
          </a:p>
        </p:txBody>
      </p:sp>
      <p:sp>
        <p:nvSpPr>
          <p:cNvPr id="2" name="Rektangel 1">
            <a:extLst>
              <a:ext uri="{FF2B5EF4-FFF2-40B4-BE49-F238E27FC236}">
                <a16:creationId xmlns:a16="http://schemas.microsoft.com/office/drawing/2014/main" id="{557AFAC1-124A-413A-95A8-629262294955}"/>
              </a:ext>
            </a:extLst>
          </p:cNvPr>
          <p:cNvSpPr/>
          <p:nvPr/>
        </p:nvSpPr>
        <p:spPr>
          <a:xfrm>
            <a:off x="4281921" y="1622335"/>
            <a:ext cx="6373090" cy="2677656"/>
          </a:xfrm>
          <a:prstGeom prst="rect">
            <a:avLst/>
          </a:prstGeom>
        </p:spPr>
        <p:txBody>
          <a:bodyPr wrap="square">
            <a:spAutoFit/>
          </a:bodyPr>
          <a:lstStyle/>
          <a:p>
            <a:r>
              <a:rPr lang="sv-SE" sz="2400" dirty="0"/>
              <a:t>Mall namnruta finns framtaget:</a:t>
            </a:r>
            <a:br>
              <a:rPr lang="sv-SE" sz="2400" dirty="0"/>
            </a:br>
            <a:endParaRPr lang="sv-SE" sz="2400" dirty="0"/>
          </a:p>
          <a:p>
            <a:pPr marL="285750" indent="-285750">
              <a:buFont typeface="Arial" panose="020B0604020202020204" pitchFamily="34" charset="0"/>
              <a:buChar char="•"/>
            </a:pPr>
            <a:r>
              <a:rPr lang="sv-SE" sz="2400" dirty="0" err="1"/>
              <a:t>Archicad</a:t>
            </a:r>
            <a:endParaRPr lang="sv-SE" sz="2400" dirty="0"/>
          </a:p>
          <a:p>
            <a:pPr marL="285750" indent="-285750">
              <a:buFont typeface="Arial" panose="020B0604020202020204" pitchFamily="34" charset="0"/>
              <a:buChar char="•"/>
            </a:pPr>
            <a:r>
              <a:rPr lang="sv-SE" sz="2400" dirty="0" err="1"/>
              <a:t>Autocad</a:t>
            </a:r>
            <a:endParaRPr lang="sv-SE" sz="2400" dirty="0"/>
          </a:p>
          <a:p>
            <a:pPr marL="285750" indent="-285750">
              <a:buFont typeface="Arial" panose="020B0604020202020204" pitchFamily="34" charset="0"/>
              <a:buChar char="•"/>
            </a:pPr>
            <a:r>
              <a:rPr lang="sv-SE" sz="2400" dirty="0"/>
              <a:t>Microstation</a:t>
            </a:r>
          </a:p>
          <a:p>
            <a:pPr marL="285750" indent="-285750">
              <a:buFont typeface="Arial" panose="020B0604020202020204" pitchFamily="34" charset="0"/>
              <a:buChar char="•"/>
            </a:pPr>
            <a:r>
              <a:rPr lang="sv-SE" sz="2400" dirty="0" err="1"/>
              <a:t>Revit</a:t>
            </a:r>
            <a:r>
              <a:rPr lang="sv-SE" sz="2400" dirty="0"/>
              <a:t> </a:t>
            </a:r>
          </a:p>
          <a:p>
            <a:pPr marL="285750" indent="-285750">
              <a:buFont typeface="Arial" panose="020B0604020202020204" pitchFamily="34" charset="0"/>
              <a:buChar char="•"/>
            </a:pPr>
            <a:r>
              <a:rPr lang="sv-SE" sz="2400" dirty="0"/>
              <a:t>Tekla</a:t>
            </a:r>
          </a:p>
        </p:txBody>
      </p:sp>
      <p:pic>
        <p:nvPicPr>
          <p:cNvPr id="7" name="Bildobjekt 6">
            <a:extLst>
              <a:ext uri="{FF2B5EF4-FFF2-40B4-BE49-F238E27FC236}">
                <a16:creationId xmlns:a16="http://schemas.microsoft.com/office/drawing/2014/main" id="{AF8C8813-F499-401E-B1EE-10D3FEC80977}"/>
              </a:ext>
            </a:extLst>
          </p:cNvPr>
          <p:cNvPicPr/>
          <p:nvPr/>
        </p:nvPicPr>
        <p:blipFill rotWithShape="1">
          <a:blip r:embed="rId3"/>
          <a:srcRect/>
          <a:stretch/>
        </p:blipFill>
        <p:spPr>
          <a:xfrm>
            <a:off x="529287" y="1676400"/>
            <a:ext cx="2890379" cy="4932914"/>
          </a:xfrm>
          <a:prstGeom prst="rect">
            <a:avLst/>
          </a:prstGeom>
        </p:spPr>
      </p:pic>
    </p:spTree>
    <p:extLst>
      <p:ext uri="{BB962C8B-B14F-4D97-AF65-F5344CB8AC3E}">
        <p14:creationId xmlns:p14="http://schemas.microsoft.com/office/powerpoint/2010/main" val="104833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4. Namnrutans huvudfunktioner</a:t>
            </a:r>
            <a:br>
              <a:rPr lang="sv-SE" dirty="0"/>
            </a:br>
            <a:r>
              <a:rPr lang="sv-SE" sz="1800" b="0" dirty="0">
                <a:solidFill>
                  <a:schemeClr val="bg1"/>
                </a:solidFill>
              </a:rPr>
              <a:t>All information hanteras som metadata i namnrutan</a:t>
            </a:r>
            <a:endParaRPr lang="sv-SE" sz="1800" dirty="0">
              <a:solidFill>
                <a:schemeClr val="bg1"/>
              </a:solidFill>
            </a:endParaRPr>
          </a:p>
        </p:txBody>
      </p:sp>
      <p:sp>
        <p:nvSpPr>
          <p:cNvPr id="10" name="Rektangel 9">
            <a:extLst>
              <a:ext uri="{FF2B5EF4-FFF2-40B4-BE49-F238E27FC236}">
                <a16:creationId xmlns:a16="http://schemas.microsoft.com/office/drawing/2014/main" id="{F02AE9E1-C1F3-4B3D-98CF-E9C14AB48C7A}"/>
              </a:ext>
            </a:extLst>
          </p:cNvPr>
          <p:cNvSpPr/>
          <p:nvPr/>
        </p:nvSpPr>
        <p:spPr>
          <a:xfrm>
            <a:off x="4292470" y="1877568"/>
            <a:ext cx="2883546" cy="470000"/>
          </a:xfrm>
          <a:prstGeom prst="rect">
            <a:avLst/>
          </a:prstGeom>
        </p:spPr>
        <p:txBody>
          <a:bodyPr wrap="none">
            <a:spAutoFit/>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Godkännandeprocess</a:t>
            </a:r>
          </a:p>
        </p:txBody>
      </p:sp>
      <p:sp>
        <p:nvSpPr>
          <p:cNvPr id="13" name="Rektangel 12">
            <a:extLst>
              <a:ext uri="{FF2B5EF4-FFF2-40B4-BE49-F238E27FC236}">
                <a16:creationId xmlns:a16="http://schemas.microsoft.com/office/drawing/2014/main" id="{51B08C34-49D2-40CC-8A2F-8B533B12758C}"/>
              </a:ext>
            </a:extLst>
          </p:cNvPr>
          <p:cNvSpPr/>
          <p:nvPr/>
        </p:nvSpPr>
        <p:spPr>
          <a:xfrm>
            <a:off x="4285299" y="3172881"/>
            <a:ext cx="4541628" cy="461665"/>
          </a:xfrm>
          <a:prstGeom prst="rect">
            <a:avLst/>
          </a:prstGeom>
        </p:spPr>
        <p:txBody>
          <a:bodyPr wrap="none">
            <a:spAutoFit/>
          </a:bodyPr>
          <a:lstStyle/>
          <a:p>
            <a:r>
              <a:rPr lang="sv-SE" sz="2400" dirty="0">
                <a:latin typeface="Calibri" panose="020F0502020204030204" pitchFamily="34" charset="0"/>
                <a:cs typeface="Times New Roman" panose="02020603050405020304" pitchFamily="18" charset="0"/>
              </a:rPr>
              <a:t>Beställare och projektinformation</a:t>
            </a:r>
          </a:p>
        </p:txBody>
      </p:sp>
      <p:sp>
        <p:nvSpPr>
          <p:cNvPr id="15" name="Rektangel 14">
            <a:extLst>
              <a:ext uri="{FF2B5EF4-FFF2-40B4-BE49-F238E27FC236}">
                <a16:creationId xmlns:a16="http://schemas.microsoft.com/office/drawing/2014/main" id="{E024A8A2-0727-4B44-A840-CFFBD9DC909C}"/>
              </a:ext>
            </a:extLst>
          </p:cNvPr>
          <p:cNvSpPr/>
          <p:nvPr/>
        </p:nvSpPr>
        <p:spPr>
          <a:xfrm>
            <a:off x="4292470" y="4539836"/>
            <a:ext cx="1833002" cy="470000"/>
          </a:xfrm>
          <a:prstGeom prst="rect">
            <a:avLst/>
          </a:prstGeom>
        </p:spPr>
        <p:txBody>
          <a:bodyPr wrap="none">
            <a:spAutoFit/>
          </a:bodyPr>
          <a:lstStyle/>
          <a:p>
            <a:pPr>
              <a:lnSpc>
                <a:spcPct val="107000"/>
              </a:lnSpc>
              <a:spcAft>
                <a:spcPts val="800"/>
              </a:spcAft>
            </a:pPr>
            <a:r>
              <a:rPr lang="sv-SE" sz="2400" dirty="0">
                <a:latin typeface="Calibri" panose="020F0502020204030204" pitchFamily="34" charset="0"/>
                <a:ea typeface="Calibri" panose="020F0502020204030204" pitchFamily="34" charset="0"/>
                <a:cs typeface="Times New Roman" panose="02020603050405020304" pitchFamily="18" charset="0"/>
              </a:rPr>
              <a:t>Ansvarig part</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ktangel 18">
            <a:extLst>
              <a:ext uri="{FF2B5EF4-FFF2-40B4-BE49-F238E27FC236}">
                <a16:creationId xmlns:a16="http://schemas.microsoft.com/office/drawing/2014/main" id="{1EB87B79-B852-498A-97BF-4CD41AE4A8FA}"/>
              </a:ext>
            </a:extLst>
          </p:cNvPr>
          <p:cNvSpPr/>
          <p:nvPr/>
        </p:nvSpPr>
        <p:spPr>
          <a:xfrm>
            <a:off x="4292470" y="5648479"/>
            <a:ext cx="2770630" cy="470000"/>
          </a:xfrm>
          <a:prstGeom prst="rect">
            <a:avLst/>
          </a:prstGeom>
        </p:spPr>
        <p:txBody>
          <a:bodyPr wrap="none">
            <a:spAutoFit/>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Beskrivande innehåll</a:t>
            </a:r>
          </a:p>
        </p:txBody>
      </p:sp>
      <p:pic>
        <p:nvPicPr>
          <p:cNvPr id="20" name="Bildobjekt 19">
            <a:extLst>
              <a:ext uri="{FF2B5EF4-FFF2-40B4-BE49-F238E27FC236}">
                <a16:creationId xmlns:a16="http://schemas.microsoft.com/office/drawing/2014/main" id="{8BBAC0F3-7681-4C01-9AA2-8867E5884225}"/>
              </a:ext>
            </a:extLst>
          </p:cNvPr>
          <p:cNvPicPr/>
          <p:nvPr/>
        </p:nvPicPr>
        <p:blipFill rotWithShape="1">
          <a:blip r:embed="rId3"/>
          <a:srcRect/>
          <a:stretch/>
        </p:blipFill>
        <p:spPr>
          <a:xfrm>
            <a:off x="529287" y="1676400"/>
            <a:ext cx="2890379" cy="4932914"/>
          </a:xfrm>
          <a:prstGeom prst="rect">
            <a:avLst/>
          </a:prstGeom>
        </p:spPr>
      </p:pic>
      <p:cxnSp>
        <p:nvCxnSpPr>
          <p:cNvPr id="9" name="Rak koppling 8">
            <a:extLst>
              <a:ext uri="{FF2B5EF4-FFF2-40B4-BE49-F238E27FC236}">
                <a16:creationId xmlns:a16="http://schemas.microsoft.com/office/drawing/2014/main" id="{09B45A8F-1D93-4801-9B7A-312AB66E700D}"/>
              </a:ext>
            </a:extLst>
          </p:cNvPr>
          <p:cNvCxnSpPr>
            <a:cxnSpLocks/>
          </p:cNvCxnSpPr>
          <p:nvPr/>
        </p:nvCxnSpPr>
        <p:spPr>
          <a:xfrm>
            <a:off x="3384341" y="2112568"/>
            <a:ext cx="900958"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EE1A80F4-0D14-4743-9AFF-5CA531C8DA87}"/>
              </a:ext>
            </a:extLst>
          </p:cNvPr>
          <p:cNvSpPr/>
          <p:nvPr/>
        </p:nvSpPr>
        <p:spPr>
          <a:xfrm>
            <a:off x="548640" y="1698613"/>
            <a:ext cx="2839289" cy="786334"/>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cxnSp>
        <p:nvCxnSpPr>
          <p:cNvPr id="29" name="Rak koppling 28">
            <a:extLst>
              <a:ext uri="{FF2B5EF4-FFF2-40B4-BE49-F238E27FC236}">
                <a16:creationId xmlns:a16="http://schemas.microsoft.com/office/drawing/2014/main" id="{09D912AA-1B84-445E-9BE0-A5005AFF49DD}"/>
              </a:ext>
            </a:extLst>
          </p:cNvPr>
          <p:cNvCxnSpPr>
            <a:cxnSpLocks/>
          </p:cNvCxnSpPr>
          <p:nvPr/>
        </p:nvCxnSpPr>
        <p:spPr>
          <a:xfrm>
            <a:off x="3391513" y="4781307"/>
            <a:ext cx="828000"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1" name="Rak koppling 30">
            <a:extLst>
              <a:ext uri="{FF2B5EF4-FFF2-40B4-BE49-F238E27FC236}">
                <a16:creationId xmlns:a16="http://schemas.microsoft.com/office/drawing/2014/main" id="{FEFA287E-55C1-49E6-B387-D1C03CA30BA0}"/>
              </a:ext>
            </a:extLst>
          </p:cNvPr>
          <p:cNvCxnSpPr>
            <a:cxnSpLocks/>
          </p:cNvCxnSpPr>
          <p:nvPr/>
        </p:nvCxnSpPr>
        <p:spPr>
          <a:xfrm>
            <a:off x="3384341" y="5881407"/>
            <a:ext cx="828000"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A4748EE7-049C-44AE-8041-35EE03E06926}"/>
              </a:ext>
            </a:extLst>
          </p:cNvPr>
          <p:cNvCxnSpPr>
            <a:cxnSpLocks/>
          </p:cNvCxnSpPr>
          <p:nvPr/>
        </p:nvCxnSpPr>
        <p:spPr>
          <a:xfrm>
            <a:off x="3391513" y="3398624"/>
            <a:ext cx="828000"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34" name="Rektangel 33">
            <a:extLst>
              <a:ext uri="{FF2B5EF4-FFF2-40B4-BE49-F238E27FC236}">
                <a16:creationId xmlns:a16="http://schemas.microsoft.com/office/drawing/2014/main" id="{CBBDC651-2BD4-4A70-9562-77084C076A29}"/>
              </a:ext>
            </a:extLst>
          </p:cNvPr>
          <p:cNvSpPr/>
          <p:nvPr/>
        </p:nvSpPr>
        <p:spPr>
          <a:xfrm>
            <a:off x="548639" y="2484955"/>
            <a:ext cx="2839289" cy="1855579"/>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5" name="Rektangel 34">
            <a:extLst>
              <a:ext uri="{FF2B5EF4-FFF2-40B4-BE49-F238E27FC236}">
                <a16:creationId xmlns:a16="http://schemas.microsoft.com/office/drawing/2014/main" id="{14551E5D-55F1-4C96-B585-51CB765EE6D7}"/>
              </a:ext>
            </a:extLst>
          </p:cNvPr>
          <p:cNvSpPr/>
          <p:nvPr/>
        </p:nvSpPr>
        <p:spPr>
          <a:xfrm>
            <a:off x="548638" y="4340535"/>
            <a:ext cx="2839289" cy="868603"/>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6" name="Rektangel 35">
            <a:extLst>
              <a:ext uri="{FF2B5EF4-FFF2-40B4-BE49-F238E27FC236}">
                <a16:creationId xmlns:a16="http://schemas.microsoft.com/office/drawing/2014/main" id="{BD91D79F-6DD4-4F7A-A813-10BF516FB3B8}"/>
              </a:ext>
            </a:extLst>
          </p:cNvPr>
          <p:cNvSpPr/>
          <p:nvPr/>
        </p:nvSpPr>
        <p:spPr>
          <a:xfrm>
            <a:off x="547918" y="5209140"/>
            <a:ext cx="2846461" cy="1400161"/>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12279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9" grpId="0"/>
      <p:bldP spid="27" grpId="0" animBg="1"/>
      <p:bldP spid="34"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5. Gruppering av metadata</a:t>
            </a:r>
            <a:br>
              <a:rPr lang="sv-SE" dirty="0"/>
            </a:br>
            <a:endParaRPr lang="sv-SE" sz="1800" dirty="0">
              <a:solidFill>
                <a:schemeClr val="bg1"/>
              </a:solidFill>
            </a:endParaRPr>
          </a:p>
        </p:txBody>
      </p:sp>
      <p:graphicFrame>
        <p:nvGraphicFramePr>
          <p:cNvPr id="8" name="Tabell 7">
            <a:extLst>
              <a:ext uri="{FF2B5EF4-FFF2-40B4-BE49-F238E27FC236}">
                <a16:creationId xmlns:a16="http://schemas.microsoft.com/office/drawing/2014/main" id="{F99B6555-84C3-437D-9069-86342249908D}"/>
              </a:ext>
            </a:extLst>
          </p:cNvPr>
          <p:cNvGraphicFramePr>
            <a:graphicFrameLocks noGrp="1"/>
          </p:cNvGraphicFramePr>
          <p:nvPr/>
        </p:nvGraphicFramePr>
        <p:xfrm>
          <a:off x="3955474" y="1653702"/>
          <a:ext cx="8007926" cy="2302281"/>
        </p:xfrm>
        <a:graphic>
          <a:graphicData uri="http://schemas.openxmlformats.org/drawingml/2006/table">
            <a:tbl>
              <a:tblPr firstRow="1" firstCol="1" bandRow="1"/>
              <a:tblGrid>
                <a:gridCol w="2125255">
                  <a:extLst>
                    <a:ext uri="{9D8B030D-6E8A-4147-A177-3AD203B41FA5}">
                      <a16:colId xmlns:a16="http://schemas.microsoft.com/office/drawing/2014/main" val="2585295859"/>
                    </a:ext>
                  </a:extLst>
                </a:gridCol>
                <a:gridCol w="2756204">
                  <a:extLst>
                    <a:ext uri="{9D8B030D-6E8A-4147-A177-3AD203B41FA5}">
                      <a16:colId xmlns:a16="http://schemas.microsoft.com/office/drawing/2014/main" val="517596291"/>
                    </a:ext>
                  </a:extLst>
                </a:gridCol>
                <a:gridCol w="3126467">
                  <a:extLst>
                    <a:ext uri="{9D8B030D-6E8A-4147-A177-3AD203B41FA5}">
                      <a16:colId xmlns:a16="http://schemas.microsoft.com/office/drawing/2014/main" val="58555801"/>
                    </a:ext>
                  </a:extLst>
                </a:gridCol>
              </a:tblGrid>
              <a:tr h="255809">
                <a:tc>
                  <a:txBody>
                    <a:bodyPr/>
                    <a:lstStyle/>
                    <a:p>
                      <a:pPr algn="l">
                        <a:lnSpc>
                          <a:spcPct val="107000"/>
                        </a:lnSpc>
                        <a:spcAft>
                          <a:spcPts val="0"/>
                        </a:spcAft>
                      </a:pPr>
                      <a:r>
                        <a:rPr lang="sv-SE"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l">
                        <a:lnSpc>
                          <a:spcPct val="107000"/>
                        </a:lnSpc>
                        <a:spcAft>
                          <a:spcPts val="0"/>
                        </a:spcAft>
                      </a:pPr>
                      <a:r>
                        <a:rPr lang="sv-SE"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Förklaring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l">
                        <a:lnSpc>
                          <a:spcPct val="107000"/>
                        </a:lnSpc>
                        <a:spcAft>
                          <a:spcPts val="0"/>
                        </a:spcAft>
                      </a:pPr>
                      <a:r>
                        <a:rPr lang="sv-SE"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Tips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730304589"/>
                  </a:ext>
                </a:extLst>
              </a:tr>
              <a:tr h="255809">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Projektinfo</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Beställarinformation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Mallvärden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445133601"/>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Anläggnings/fastighetstruktur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Mallvärden med anpassning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207021233"/>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Ansvarig part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Mallvärden med anpassning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521144891"/>
                  </a:ext>
                </a:extLst>
              </a:tr>
              <a:tr h="255809">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Innehåll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Dokumentets 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Specifikt för varje dokument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932042090"/>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Status och godkännande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Specifikt för varje dokument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773441412"/>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Dokumentets typindelning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Specifikt för varje dokument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67136067"/>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Georeferens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Geografisk positionering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Oftast gällande bilder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547685642"/>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IT-system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Versionshantering mm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Sköts av bakomliggande system</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922474720"/>
                  </a:ext>
                </a:extLst>
              </a:tr>
            </a:tbl>
          </a:graphicData>
        </a:graphic>
      </p:graphicFrame>
      <p:pic>
        <p:nvPicPr>
          <p:cNvPr id="7" name="Bildobjekt 6">
            <a:extLst>
              <a:ext uri="{FF2B5EF4-FFF2-40B4-BE49-F238E27FC236}">
                <a16:creationId xmlns:a16="http://schemas.microsoft.com/office/drawing/2014/main" id="{7940862A-49A8-4E3C-9A7C-575182874331}"/>
              </a:ext>
            </a:extLst>
          </p:cNvPr>
          <p:cNvPicPr/>
          <p:nvPr/>
        </p:nvPicPr>
        <p:blipFill rotWithShape="1">
          <a:blip r:embed="rId3"/>
          <a:srcRect/>
          <a:stretch/>
        </p:blipFill>
        <p:spPr>
          <a:xfrm>
            <a:off x="529287" y="1676400"/>
            <a:ext cx="2890379" cy="4932914"/>
          </a:xfrm>
          <a:prstGeom prst="rect">
            <a:avLst/>
          </a:prstGeom>
        </p:spPr>
      </p:pic>
    </p:spTree>
    <p:extLst>
      <p:ext uri="{BB962C8B-B14F-4D97-AF65-F5344CB8AC3E}">
        <p14:creationId xmlns:p14="http://schemas.microsoft.com/office/powerpoint/2010/main" val="326965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6. Namnruta och termlista </a:t>
            </a:r>
            <a:br>
              <a:rPr lang="sv-SE" dirty="0"/>
            </a:br>
            <a:r>
              <a:rPr lang="sv-SE" sz="1800" b="0" dirty="0">
                <a:solidFill>
                  <a:schemeClr val="bg1"/>
                </a:solidFill>
              </a:rPr>
              <a:t>Namnrutans information finns i termlistan och metadata </a:t>
            </a:r>
            <a:r>
              <a:rPr lang="sv-SE" sz="1800" b="0">
                <a:solidFill>
                  <a:schemeClr val="bg1"/>
                </a:solidFill>
              </a:rPr>
              <a:t>för dokumentplattformar</a:t>
            </a:r>
            <a:endParaRPr lang="sv-SE" sz="1800" b="0" dirty="0">
              <a:solidFill>
                <a:schemeClr val="bg1"/>
              </a:solidFill>
            </a:endParaRPr>
          </a:p>
        </p:txBody>
      </p:sp>
      <p:pic>
        <p:nvPicPr>
          <p:cNvPr id="9" name="Bildobjekt 8">
            <a:extLst>
              <a:ext uri="{FF2B5EF4-FFF2-40B4-BE49-F238E27FC236}">
                <a16:creationId xmlns:a16="http://schemas.microsoft.com/office/drawing/2014/main" id="{0DDF5839-F6E8-4F64-910F-A6269F02CDB5}"/>
              </a:ext>
            </a:extLst>
          </p:cNvPr>
          <p:cNvPicPr>
            <a:picLocks noChangeAspect="1"/>
          </p:cNvPicPr>
          <p:nvPr/>
        </p:nvPicPr>
        <p:blipFill rotWithShape="1">
          <a:blip r:embed="rId3"/>
          <a:srcRect/>
          <a:stretch/>
        </p:blipFill>
        <p:spPr>
          <a:xfrm>
            <a:off x="385080" y="1674057"/>
            <a:ext cx="7092166" cy="4151115"/>
          </a:xfrm>
          <a:prstGeom prst="rect">
            <a:avLst/>
          </a:prstGeom>
          <a:ln>
            <a:solidFill>
              <a:schemeClr val="bg1">
                <a:lumMod val="85000"/>
              </a:schemeClr>
            </a:solidFill>
          </a:ln>
        </p:spPr>
      </p:pic>
      <p:sp>
        <p:nvSpPr>
          <p:cNvPr id="10" name="Rektangel 9">
            <a:extLst>
              <a:ext uri="{FF2B5EF4-FFF2-40B4-BE49-F238E27FC236}">
                <a16:creationId xmlns:a16="http://schemas.microsoft.com/office/drawing/2014/main" id="{E6226CD3-A6AC-4528-9FD7-58C51516CA93}"/>
              </a:ext>
            </a:extLst>
          </p:cNvPr>
          <p:cNvSpPr/>
          <p:nvPr/>
        </p:nvSpPr>
        <p:spPr>
          <a:xfrm>
            <a:off x="1237288" y="1784294"/>
            <a:ext cx="1331934" cy="387203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endParaRPr>
          </a:p>
        </p:txBody>
      </p:sp>
      <p:sp>
        <p:nvSpPr>
          <p:cNvPr id="7" name="Rektangel 6">
            <a:extLst>
              <a:ext uri="{FF2B5EF4-FFF2-40B4-BE49-F238E27FC236}">
                <a16:creationId xmlns:a16="http://schemas.microsoft.com/office/drawing/2014/main" id="{F948BDE4-5B32-4DBB-863B-7C7DFFAA6303}"/>
              </a:ext>
            </a:extLst>
          </p:cNvPr>
          <p:cNvSpPr/>
          <p:nvPr/>
        </p:nvSpPr>
        <p:spPr>
          <a:xfrm>
            <a:off x="303236" y="5825172"/>
            <a:ext cx="7380488" cy="767133"/>
          </a:xfrm>
          <a:prstGeom prst="rect">
            <a:avLst/>
          </a:prstGeom>
        </p:spPr>
        <p:txBody>
          <a:bodyPr wrap="square">
            <a:spAutoFit/>
          </a:bodyPr>
          <a:lstStyle/>
          <a:p>
            <a:pPr marL="180000" indent="-180000">
              <a:lnSpc>
                <a:spcPct val="107000"/>
              </a:lnSpc>
              <a:buFont typeface="Arial" panose="020B0604020202020204" pitchFamily="34" charset="0"/>
              <a:buChar char="•"/>
            </a:pPr>
            <a:r>
              <a:rPr lang="sv-SE" sz="1400" dirty="0"/>
              <a:t>Metadata som visas är exempelvärden</a:t>
            </a:r>
          </a:p>
          <a:p>
            <a:pPr marL="180000" indent="-180000">
              <a:lnSpc>
                <a:spcPct val="107000"/>
              </a:lnSpc>
              <a:buFont typeface="Arial" panose="020B0604020202020204" pitchFamily="34" charset="0"/>
              <a:buChar char="•"/>
            </a:pPr>
            <a:r>
              <a:rPr lang="sv-SE" sz="1400" dirty="0"/>
              <a:t>Hela termlistan i Excel med exempel på </a:t>
            </a:r>
            <a:r>
              <a:rPr lang="sv-SE" sz="1400" dirty="0" err="1"/>
              <a:t>förpopulerade</a:t>
            </a:r>
            <a:r>
              <a:rPr lang="sv-SE" sz="1400" dirty="0"/>
              <a:t> värden finns på BEAst webb: </a:t>
            </a:r>
            <a:br>
              <a:rPr lang="sv-SE" sz="1400" dirty="0"/>
            </a:br>
            <a:r>
              <a:rPr lang="sv-SE" sz="1400" b="1" dirty="0"/>
              <a:t>BEAst Namnruta - Termlista och metadata 2.1.xlsx</a:t>
            </a:r>
          </a:p>
        </p:txBody>
      </p:sp>
    </p:spTree>
    <p:extLst>
      <p:ext uri="{BB962C8B-B14F-4D97-AF65-F5344CB8AC3E}">
        <p14:creationId xmlns:p14="http://schemas.microsoft.com/office/powerpoint/2010/main" val="323897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a839c4af37e9fb775237f959e1658ef4eeea9cb"/>
</p:tagLst>
</file>

<file path=ppt/theme/theme1.xml><?xml version="1.0" encoding="utf-8"?>
<a:theme xmlns:a="http://schemas.openxmlformats.org/drawingml/2006/main" name="1_NCC_widscreen_template_">
  <a:themeElements>
    <a:clrScheme name="NCC Colors 20151202">
      <a:dk1>
        <a:srgbClr val="FFFFFF"/>
      </a:dk1>
      <a:lt1>
        <a:srgbClr val="000000"/>
      </a:lt1>
      <a:dk2>
        <a:srgbClr val="FFFFFF"/>
      </a:dk2>
      <a:lt2>
        <a:srgbClr val="000000"/>
      </a:lt2>
      <a:accent1>
        <a:srgbClr val="2375BB"/>
      </a:accent1>
      <a:accent2>
        <a:srgbClr val="009639"/>
      </a:accent2>
      <a:accent3>
        <a:srgbClr val="55C400"/>
      </a:accent3>
      <a:accent4>
        <a:srgbClr val="00B5E2"/>
      </a:accent4>
      <a:accent5>
        <a:srgbClr val="F064BE"/>
      </a:accent5>
      <a:accent6>
        <a:srgbClr val="595959"/>
      </a:accent6>
      <a:hlink>
        <a:srgbClr val="4F91C9"/>
      </a:hlink>
      <a:folHlink>
        <a:srgbClr val="33AB61"/>
      </a:folHlink>
    </a:clrScheme>
    <a:fontScheme name="NC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spcBef>
            <a:spcPts val="600"/>
          </a:spcBef>
          <a:defRPr sz="2000" dirty="0" err="1" smtClean="0">
            <a:solidFill>
              <a:srgbClr val="FFFFFF"/>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spcBef>
            <a:spcPts val="600"/>
          </a:spcBef>
          <a:defRPr sz="2000" dirty="0" err="1" smtClean="0">
            <a:solidFill>
              <a:schemeClr val="tx2"/>
            </a:solidFill>
            <a:latin typeface="Arial" pitchFamily="34" charset="0"/>
            <a:cs typeface="Arial" pitchFamily="34" charset="0"/>
          </a:defRPr>
        </a:defPPr>
      </a:lstStyle>
    </a:txDef>
  </a:objectDefaults>
  <a:extraClrSchemeLst/>
  <a:custClrLst>
    <a:custClr name="NCC Blue">
      <a:srgbClr val="2375BB"/>
    </a:custClr>
    <a:custClr name="NCC Dark Green">
      <a:srgbClr val="009639"/>
    </a:custClr>
    <a:custClr name="NCC Green">
      <a:srgbClr val="55C400"/>
    </a:custClr>
    <a:custClr name="NCC Light Blue">
      <a:srgbClr val="00B5E2"/>
    </a:custClr>
    <a:custClr name="NCC Pink">
      <a:srgbClr val="F064BE"/>
    </a:custClr>
    <a:custClr name="NCC Grey">
      <a:srgbClr val="595959"/>
    </a:custClr>
    <a:custClr name="NCC Yellow Only Use Safety and Health">
      <a:srgbClr val="FEDB00"/>
    </a:custClr>
    <a:custClr name="NCC Orange Only Use Safety and Health">
      <a:srgbClr val="FF8200"/>
    </a:custClr>
    <a:custClr name="NCC White">
      <a:srgbClr val="FFFFFF"/>
    </a:custClr>
    <a:custClr name="NCC Black">
      <a:srgbClr val="000000"/>
    </a:custClr>
    <a:custClr name="NCC Blue 80%">
      <a:srgbClr val="4F91C9"/>
    </a:custClr>
    <a:custClr name="NCC Dark Green 80%">
      <a:srgbClr val="33AB61"/>
    </a:custClr>
    <a:custClr name="NCC Green 80%">
      <a:srgbClr val="77D033"/>
    </a:custClr>
    <a:custClr name="NCC Light Blue 80%">
      <a:srgbClr val="33C4E8"/>
    </a:custClr>
    <a:custClr name="NCC Pink 80%">
      <a:srgbClr val="F383CB"/>
    </a:custClr>
    <a:custClr name="NCC Grey 80%">
      <a:srgbClr val="7A7A7A"/>
    </a:custClr>
    <a:custClr name="NCC Yellow 80% Only Use Safety and Health">
      <a:srgbClr val="FEE233"/>
    </a:custClr>
    <a:custClr name="NCC Orange 80% Only Use Safety and Health">
      <a:srgbClr val="FF9B33"/>
    </a:custClr>
    <a:custClr name=" ">
      <a:srgbClr val="FFFFFF"/>
    </a:custClr>
    <a:custClr name=" ">
      <a:srgbClr val="FFFFFF"/>
    </a:custClr>
    <a:custClr name="NCC Blue 60%">
      <a:srgbClr val="7BACD6"/>
    </a:custClr>
    <a:custClr name="NCC Dark Green 60%">
      <a:srgbClr val="66C088"/>
    </a:custClr>
    <a:custClr name="NCC Green 60%">
      <a:srgbClr val="99DC66"/>
    </a:custClr>
    <a:custClr name="NCC Light Blue 60%">
      <a:srgbClr val="66D3EE"/>
    </a:custClr>
    <a:custClr name="NCC Pink 60%">
      <a:srgbClr val="F6A2D8"/>
    </a:custClr>
    <a:custClr name="NCC Grey 60%">
      <a:srgbClr val="9B9B9B"/>
    </a:custClr>
    <a:custClr name="NCC Yellow 60% Only Use Safety and Health">
      <a:srgbClr val="FEE966"/>
    </a:custClr>
    <a:custClr name="NCC Orange 60% Only Use Safety and Health">
      <a:srgbClr val="FFB466"/>
    </a:custClr>
    <a:custClr name=" ">
      <a:srgbClr val="FFFFFF"/>
    </a:custClr>
    <a:custClr name=" ">
      <a:srgbClr val="FFFFFF"/>
    </a:custClr>
    <a:custClr name="NCC Blue 40%">
      <a:srgbClr val="A7C8E4"/>
    </a:custClr>
    <a:custClr name="NCC Dark Green 40%">
      <a:srgbClr val="99D5B0"/>
    </a:custClr>
    <a:custClr name="NCC Green 40%">
      <a:srgbClr val="BBE899"/>
    </a:custClr>
    <a:custClr name="NCC Light Blue 40%">
      <a:srgbClr val="99E1F4"/>
    </a:custClr>
    <a:custClr name="NCC Pink 40%">
      <a:srgbClr val="F9C1E5"/>
    </a:custClr>
    <a:custClr name="NCC Grey 40%">
      <a:srgbClr val="BDBDBD"/>
    </a:custClr>
    <a:custClr name="NCC Yellow 40% Only Use Safety and Health">
      <a:srgbClr val="FEF199"/>
    </a:custClr>
    <a:custClr name="NCC Orange 40% Only Use Safety and Health">
      <a:srgbClr val="FFCD99"/>
    </a:custClr>
    <a:custClr name=" ">
      <a:srgbClr val="FFFFFF"/>
    </a:custClr>
    <a:custClr name=" ">
      <a:srgbClr val="FFFFFF"/>
    </a:custClr>
    <a:custClr name="NCC Blue 25%">
      <a:srgbClr val="C8DCEE"/>
    </a:custClr>
    <a:custClr name="NCC Dark Green 25%">
      <a:srgbClr val="BFE5CE"/>
    </a:custClr>
    <a:custClr name="NCC Green 25%">
      <a:srgbClr val="D4F0BF"/>
    </a:custClr>
    <a:custClr name="NCC Light Blue 25%">
      <a:srgbClr val="BFECF8"/>
    </a:custClr>
    <a:custClr name="NCC Pink 25%">
      <a:srgbClr val="FBD8EF"/>
    </a:custClr>
    <a:custClr name="NCC Grey 25%">
      <a:srgbClr val="D5D5D5"/>
    </a:custClr>
    <a:custClr name="NCC Yellow 25% Only Use Safety and Health">
      <a:srgbClr val="FFF6BF"/>
    </a:custClr>
    <a:custClr name="NCC Orange 25% Only Use Safety and Health">
      <a:srgbClr val="FFE0BF"/>
    </a:custClr>
    <a:custClr name=" ">
      <a:srgbClr val="FFFFFF"/>
    </a:custClr>
    <a:custClr name=" ">
      <a:srgbClr val="FFFFFF"/>
    </a:custClr>
  </a:custClrLst>
  <a:extLst>
    <a:ext uri="{05A4C25C-085E-4340-85A3-A5531E510DB2}">
      <thm15:themeFamily xmlns:thm15="http://schemas.microsoft.com/office/thememl/2012/main" name="NCC_New_Format__Toolbox_20160421.potx" id="{9752EEFC-162D-4D08-8098-B4F986C3A522}" vid="{A04355C0-1113-4ABF-9FE9-46DC4A1D5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3326</Words>
  <Application>Microsoft Office PowerPoint</Application>
  <PresentationFormat>Bredbild</PresentationFormat>
  <Paragraphs>507</Paragraphs>
  <Slides>25</Slides>
  <Notes>23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25</vt:i4>
      </vt:variant>
    </vt:vector>
  </HeadingPairs>
  <TitlesOfParts>
    <vt:vector size="30" baseType="lpstr">
      <vt:lpstr>Arial</vt:lpstr>
      <vt:lpstr>Calibri</vt:lpstr>
      <vt:lpstr>Georgia</vt:lpstr>
      <vt:lpstr>Symbol</vt:lpstr>
      <vt:lpstr>1_NCC_widscreen_template_</vt:lpstr>
      <vt:lpstr>Ritramar, namnruta och metadata Anvisning med exempel på information och metadata i handlingsförteckning och ritningar</vt:lpstr>
      <vt:lpstr>Innehåll </vt:lpstr>
      <vt:lpstr> 1. Namnruta i handlingar – syfte och mål </vt:lpstr>
      <vt:lpstr>2. Process kring handlingar Hantera informationen i namnrutan från förstudie till relationshandling och förvaltning</vt:lpstr>
      <vt:lpstr>2. Namnruta och termlista Har starkt samband som underlättar hantering och stöd från dokumentplattformar</vt:lpstr>
      <vt:lpstr>3. Namnruta framtagen av BEAst Mall för BEAst Namnruta – Byggnad finns att hämta på www.beast.se </vt:lpstr>
      <vt:lpstr>4. Namnrutans huvudfunktioner All information hanteras som metadata i namnrutan</vt:lpstr>
      <vt:lpstr>5. Gruppering av metadata </vt:lpstr>
      <vt:lpstr>6. Namnruta och termlista  Namnrutans information finns i termlistan och metadata för dokumentplattformar</vt:lpstr>
      <vt:lpstr>7. Namnrutan – här sker förändringar Ändringar som uppdateras i samband med publiceringar</vt:lpstr>
      <vt:lpstr>8. Orienteringsfigur och hänvisningar </vt:lpstr>
      <vt:lpstr>9. Godkännandeprocessen All data hanteras i namnrutan</vt:lpstr>
      <vt:lpstr>10. Godkännandeprocessen – Status Status med förpopulerade värden – exempel på godkända värden</vt:lpstr>
      <vt:lpstr>11. Godkännandeprocessen – Handling Handling med förpopulerade värden – exempel på godkända värden</vt:lpstr>
      <vt:lpstr>12. Godkännande processen Datum – Godkänd av – exempel på godkända värden </vt:lpstr>
      <vt:lpstr>13. Godkännande processen ÄNDRINGS PM och ÄNDRING – exempel på godkända värden</vt:lpstr>
      <vt:lpstr>14. Beställare och projektinformation </vt:lpstr>
      <vt:lpstr>15. Ansvarig part Part som levererat dokumentet</vt:lpstr>
      <vt:lpstr>16. Ansvarig part Part som levererat dokumentet</vt:lpstr>
      <vt:lpstr>17. Beskrivande innehåll Specifik metadata för innehåll</vt:lpstr>
      <vt:lpstr>18. Fastighets- och anläggningsstruktur Metadata för koppling mot fastighetstruktur</vt:lpstr>
      <vt:lpstr>19. Fastighets- och anläggningsstruktur Metadata för koppling mot fastighetstruktur</vt:lpstr>
      <vt:lpstr>20. Förändring mot tidigare namnrutor  Information som utgår från tidigare vanligt förekommande namnruta</vt:lpstr>
      <vt:lpstr>Hänvisning till andra anvisningar och standarder </vt:lpstr>
      <vt:lpstr>BEA Branschgemensamt projekt via BEAst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2015-01-12T12:09:56Z</dcterms:created>
  <dcterms:modified xsi:type="dcterms:W3CDTF">2022-11-21T10:56:52Z</dcterms:modified>
</cp:coreProperties>
</file>